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notesSlides/notesSlide18.xml" ContentType="application/vnd.openxmlformats-officedocument.presentationml.notesSlide+xml"/>
  <Override PartName="/ppt/embeddings/oleObject2.bin" ContentType="application/vnd.openxmlformats-officedocument.oleObject"/>
  <Override PartName="/ppt/notesSlides/notesSlide19.xml" ContentType="application/vnd.openxmlformats-officedocument.presentationml.notesSlide+xml"/>
  <Override PartName="/ppt/embeddings/oleObject3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6" r:id="rId3"/>
    <p:sldId id="278" r:id="rId4"/>
    <p:sldId id="298" r:id="rId5"/>
    <p:sldId id="299" r:id="rId6"/>
    <p:sldId id="331" r:id="rId7"/>
    <p:sldId id="300" r:id="rId8"/>
    <p:sldId id="321" r:id="rId9"/>
    <p:sldId id="322" r:id="rId10"/>
    <p:sldId id="306" r:id="rId11"/>
    <p:sldId id="332" r:id="rId12"/>
    <p:sldId id="333" r:id="rId13"/>
    <p:sldId id="323" r:id="rId14"/>
    <p:sldId id="311" r:id="rId15"/>
    <p:sldId id="325" r:id="rId16"/>
    <p:sldId id="309" r:id="rId17"/>
    <p:sldId id="316" r:id="rId18"/>
    <p:sldId id="313" r:id="rId19"/>
    <p:sldId id="324" r:id="rId20"/>
    <p:sldId id="326" r:id="rId21"/>
    <p:sldId id="328" r:id="rId22"/>
    <p:sldId id="329" r:id="rId23"/>
    <p:sldId id="330" r:id="rId24"/>
    <p:sldId id="281" r:id="rId25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843BE1"/>
    <a:srgbClr val="D9D9D6"/>
    <a:srgbClr val="000000"/>
    <a:srgbClr val="0C2340"/>
    <a:srgbClr val="FF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8526" autoAdjust="0"/>
    <p:restoredTop sz="94637" autoAdjust="0"/>
  </p:normalViewPr>
  <p:slideViewPr>
    <p:cSldViewPr snapToGrid="0" snapToObjects="1">
      <p:cViewPr varScale="1">
        <p:scale>
          <a:sx n="106" d="100"/>
          <a:sy n="106" d="100"/>
        </p:scale>
        <p:origin x="-1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C01F8-7A96-1A42-A5C1-A6293913991B}" type="datetime1">
              <a:rPr lang="en-AU" smtClean="0"/>
              <a:t>6/12/17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F6A53-947D-664F-86C6-7EA2E2AF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86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F5882-1633-C84E-BDD4-8A584B4C4483}" type="datetime1">
              <a:rPr lang="en-AU" smtClean="0"/>
              <a:t>6/12/17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A4F87-D5C2-4945-AFCA-8B793D258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98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30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50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6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6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6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6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6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6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6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6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6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6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6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6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state what substantive communication looks like – have a slide that summarizes</a:t>
            </a:r>
            <a:r>
              <a:rPr lang="en-US" baseline="0" dirty="0" smtClean="0"/>
              <a:t> key features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6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6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2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2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8"/>
            <a:ext cx="9144000" cy="6849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920" y="3274273"/>
            <a:ext cx="6347825" cy="2148899"/>
          </a:xfrm>
        </p:spPr>
        <p:txBody>
          <a:bodyPr lIns="0" tIns="0" anchor="b">
            <a:noAutofit/>
          </a:bodyPr>
          <a:lstStyle>
            <a:lvl1pPr algn="l">
              <a:lnSpc>
                <a:spcPct val="80000"/>
              </a:lnSpc>
              <a:defRPr sz="66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920" y="5653142"/>
            <a:ext cx="6347825" cy="565927"/>
          </a:xfrm>
        </p:spPr>
        <p:txBody>
          <a:bodyPr lIns="0" tIns="0"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36" y="5233479"/>
            <a:ext cx="1425278" cy="11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96723" y="6417652"/>
            <a:ext cx="254752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Document title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417652"/>
            <a:ext cx="2023724" cy="365125"/>
          </a:xfrm>
          <a:prstGeom prst="rect">
            <a:avLst/>
          </a:prstGeom>
        </p:spPr>
        <p:txBody>
          <a:bodyPr/>
          <a:lstStyle/>
          <a:p>
            <a:fld id="{4956BB43-EB25-9C48-837D-98E6AF077A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92970" y="2375396"/>
            <a:ext cx="5691188" cy="2267483"/>
          </a:xfrm>
        </p:spPr>
        <p:txBody>
          <a:bodyPr lIns="0" tIns="0"/>
          <a:lstStyle>
            <a:lvl1pPr marL="0" indent="0">
              <a:lnSpc>
                <a:spcPct val="80000"/>
              </a:lnSpc>
              <a:buNone/>
              <a:defRPr sz="60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92970" y="4642879"/>
            <a:ext cx="5623504" cy="1690507"/>
          </a:xfrm>
        </p:spPr>
        <p:txBody>
          <a:bodyPr lIns="0" tIns="0">
            <a:normAutofit/>
          </a:bodyPr>
          <a:lstStyle>
            <a:lvl1pPr marL="0" indent="0">
              <a:buNone/>
              <a:defRPr sz="1600" cap="all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AU" dirty="0" err="1" smtClean="0"/>
              <a:t>subheadinG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258" y="5244840"/>
            <a:ext cx="1425278" cy="11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9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80831"/>
            <a:ext cx="7279974" cy="30855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Document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B4246-FDFA-7E4C-A54D-095A75DA8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80831"/>
            <a:ext cx="3427384" cy="30855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091428" y="2480831"/>
            <a:ext cx="3645747" cy="30855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Document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7B4246-FDFA-7E4C-A54D-095A75DA8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5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14293"/>
            <a:ext cx="3427384" cy="851523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rgbClr val="E10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091428" y="1314293"/>
            <a:ext cx="3645747" cy="851523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rgbClr val="E10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10996"/>
            <a:ext cx="7279974" cy="846793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2480831"/>
            <a:ext cx="3427384" cy="30855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4091428" y="2480831"/>
            <a:ext cx="3645747" cy="30855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Document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7B4246-FDFA-7E4C-A54D-095A75DA8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7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Document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B4246-FDFA-7E4C-A54D-095A75DA8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Document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B4246-FDFA-7E4C-A54D-095A75DA8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36301"/>
            <a:ext cx="5486400" cy="655443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Document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B4246-FDFA-7E4C-A54D-095A75DA8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7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0996"/>
            <a:ext cx="7279974" cy="846793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4873"/>
            <a:ext cx="7279974" cy="36684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421235"/>
            <a:ext cx="7536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UOW_Primary_RGB_Dark Blue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947" y="6079153"/>
            <a:ext cx="650057" cy="554057"/>
          </a:xfrm>
          <a:prstGeom prst="rect">
            <a:avLst/>
          </a:prstGeom>
        </p:spPr>
      </p:pic>
      <p:sp>
        <p:nvSpPr>
          <p:cNvPr id="25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1147430" y="6459548"/>
            <a:ext cx="2895600" cy="190440"/>
          </a:xfrm>
          <a:prstGeom prst="rect">
            <a:avLst/>
          </a:prstGeom>
        </p:spPr>
        <p:txBody>
          <a:bodyPr vert="horz" lIns="0" tIns="0" rIns="91440" bIns="45720" rtlCol="0" anchor="ctr"/>
          <a:lstStyle>
            <a:lvl1pPr algn="l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57201" y="6459548"/>
            <a:ext cx="364539" cy="190440"/>
          </a:xfrm>
          <a:prstGeom prst="rect">
            <a:avLst/>
          </a:prstGeom>
        </p:spPr>
        <p:txBody>
          <a:bodyPr vert="horz" lIns="0" tIns="0" rIns="91440" bIns="45720" rtlCol="0" anchor="ctr"/>
          <a:lstStyle>
            <a:lvl1pPr algn="l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B4246-FDFA-7E4C-A54D-095A75DA8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9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C234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C234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C234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C234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C23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23.emf"/><Relationship Id="rId7" Type="http://schemas.openxmlformats.org/officeDocument/2006/relationships/image" Target="../media/image13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24.emf"/><Relationship Id="rId7" Type="http://schemas.openxmlformats.org/officeDocument/2006/relationships/image" Target="../media/image13.jp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25.emf"/><Relationship Id="rId7" Type="http://schemas.openxmlformats.org/officeDocument/2006/relationships/image" Target="../media/image13.jp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gerry.sozio@dow.catholic.edu.au" TargetMode="Externa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00156" y="4215144"/>
            <a:ext cx="6446719" cy="2486839"/>
          </a:xfrm>
        </p:spPr>
        <p:txBody>
          <a:bodyPr lIns="0" tIns="0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6600" spc="-150" dirty="0" smtClean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en-US" sz="6600" spc="-150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pc="-150" dirty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en-US" spc="-15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pc="-150" dirty="0" smtClean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en-US" spc="-150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endParaRPr lang="en-US" sz="5400" b="1" spc="-150" dirty="0">
              <a:solidFill>
                <a:schemeClr val="bg1"/>
              </a:solidFill>
              <a:latin typeface="Ayuthaya"/>
              <a:cs typeface="Ayuthay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0200" y="1242196"/>
            <a:ext cx="8520722" cy="1892300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Investigating the Effectiveness of</a:t>
            </a:r>
            <a:br>
              <a:rPr lang="en-AU" sz="2400" b="1" dirty="0" smtClean="0">
                <a:solidFill>
                  <a:schemeClr val="bg1"/>
                </a:solidFill>
              </a:rPr>
            </a:br>
            <a:r>
              <a:rPr lang="en-AU" sz="2400" b="1" dirty="0" smtClean="0">
                <a:solidFill>
                  <a:schemeClr val="bg1"/>
                </a:solidFill>
              </a:rPr>
              <a:t> Process-Product Oriented and Process Oriented</a:t>
            </a:r>
            <a:br>
              <a:rPr lang="en-AU" sz="2400" b="1" dirty="0" smtClean="0">
                <a:solidFill>
                  <a:schemeClr val="bg1"/>
                </a:solidFill>
              </a:rPr>
            </a:br>
            <a:r>
              <a:rPr lang="en-AU" sz="2400" b="1" dirty="0" smtClean="0">
                <a:solidFill>
                  <a:schemeClr val="bg1"/>
                </a:solidFill>
              </a:rPr>
              <a:t> Worked Examples  to Support Pre-service Teachers Engaging with the  NSW Quality Teaching Model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244600" y="3851336"/>
            <a:ext cx="6858000" cy="17526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Gerry Sozio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10</a:t>
            </a:r>
            <a:r>
              <a:rPr lang="en-US" sz="2400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dirty="0" smtClean="0">
                <a:solidFill>
                  <a:srgbClr val="FFFFFF"/>
                </a:solidFill>
              </a:rPr>
              <a:t> International Cognitive Load Theory Conference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University of Wollongong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November 2017</a:t>
            </a:r>
          </a:p>
          <a:p>
            <a:endParaRPr lang="en-US" dirty="0"/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047" y="5996315"/>
            <a:ext cx="73464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FF0000"/>
                </a:solidFill>
              </a:rPr>
              <a:t>Supervisors: </a:t>
            </a:r>
            <a:r>
              <a:rPr lang="en-US" sz="1700" dirty="0" err="1" smtClean="0">
                <a:solidFill>
                  <a:srgbClr val="FF0000"/>
                </a:solidFill>
              </a:rPr>
              <a:t>Dr</a:t>
            </a:r>
            <a:r>
              <a:rPr lang="en-US" sz="1700" dirty="0" smtClean="0">
                <a:solidFill>
                  <a:srgbClr val="FF0000"/>
                </a:solidFill>
              </a:rPr>
              <a:t> Shirley Agostinho &amp; </a:t>
            </a:r>
            <a:r>
              <a:rPr lang="en-US" sz="1700" dirty="0" err="1" smtClean="0">
                <a:solidFill>
                  <a:srgbClr val="FF0000"/>
                </a:solidFill>
              </a:rPr>
              <a:t>Dr</a:t>
            </a:r>
            <a:r>
              <a:rPr lang="en-US" sz="1700" dirty="0" smtClean="0">
                <a:solidFill>
                  <a:srgbClr val="FF0000"/>
                </a:solidFill>
              </a:rPr>
              <a:t> Sharon </a:t>
            </a:r>
            <a:r>
              <a:rPr lang="en-US" sz="1700" dirty="0" err="1" smtClean="0">
                <a:solidFill>
                  <a:srgbClr val="FF0000"/>
                </a:solidFill>
              </a:rPr>
              <a:t>Tindall</a:t>
            </a:r>
            <a:r>
              <a:rPr lang="en-US" sz="1700" dirty="0" smtClean="0">
                <a:solidFill>
                  <a:srgbClr val="FF0000"/>
                </a:solidFill>
              </a:rPr>
              <a:t>-Ford</a:t>
            </a:r>
          </a:p>
          <a:p>
            <a:pPr algn="ctr"/>
            <a:r>
              <a:rPr lang="en-US" sz="1700" dirty="0" smtClean="0">
                <a:solidFill>
                  <a:srgbClr val="FF0000"/>
                </a:solidFill>
              </a:rPr>
              <a:t>Associate Supervisor: Professor Fred </a:t>
            </a:r>
            <a:r>
              <a:rPr lang="en-US" sz="1700" dirty="0" err="1" smtClean="0">
                <a:solidFill>
                  <a:srgbClr val="FF0000"/>
                </a:solidFill>
              </a:rPr>
              <a:t>Paas</a:t>
            </a:r>
            <a:endParaRPr lang="en-US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5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5194" y="6075417"/>
            <a:ext cx="2023724" cy="365125"/>
          </a:xfrm>
        </p:spPr>
        <p:txBody>
          <a:bodyPr/>
          <a:lstStyle/>
          <a:p>
            <a:fld id="{4956BB43-EB25-9C48-837D-98E6AF077A13}" type="slidenum">
              <a:rPr lang="en-US" smtClean="0">
                <a:latin typeface="+mj-lt"/>
              </a:rPr>
              <a:pPr/>
              <a:t>10</a:t>
            </a:fld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247" y="827022"/>
            <a:ext cx="71911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Participants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Experiment 1: </a:t>
            </a:r>
            <a:r>
              <a:rPr lang="en-US" sz="2400" dirty="0" smtClean="0">
                <a:latin typeface="+mj-lt"/>
              </a:rPr>
              <a:t>Early year pre-service teachers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Experiment 2</a:t>
            </a:r>
            <a:r>
              <a:rPr lang="en-US" sz="2400" dirty="0" smtClean="0">
                <a:latin typeface="+mj-lt"/>
              </a:rPr>
              <a:t>: Final year pre-service teachers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3600" b="1" dirty="0" smtClean="0">
                <a:latin typeface="+mj-lt"/>
              </a:rPr>
              <a:t>Conditions</a:t>
            </a:r>
          </a:p>
          <a:p>
            <a:endParaRPr lang="en-US" sz="2400" dirty="0">
              <a:latin typeface="+mj-lt"/>
            </a:endParaRPr>
          </a:p>
          <a:p>
            <a:pPr marL="285750" indent="-285750">
              <a:buFontTx/>
              <a:buChar char="•"/>
            </a:pPr>
            <a:r>
              <a:rPr lang="en-US" sz="2400" dirty="0" smtClean="0">
                <a:latin typeface="+mj-lt"/>
              </a:rPr>
              <a:t>Process-Product Oriented Worked Examples</a:t>
            </a:r>
          </a:p>
          <a:p>
            <a:pPr marL="285750" indent="-285750">
              <a:buFontTx/>
              <a:buChar char="•"/>
            </a:pPr>
            <a:r>
              <a:rPr lang="en-US" sz="2400" dirty="0" smtClean="0">
                <a:latin typeface="+mj-lt"/>
              </a:rPr>
              <a:t>Product Oriented Worked Examples</a:t>
            </a:r>
          </a:p>
          <a:p>
            <a:pPr marL="285750" indent="-285750">
              <a:buFontTx/>
              <a:buChar char="•"/>
            </a:pPr>
            <a:r>
              <a:rPr lang="en-US" sz="2400" dirty="0" smtClean="0">
                <a:latin typeface="+mj-lt"/>
              </a:rPr>
              <a:t>Conventional Problem Solving 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" y="0"/>
            <a:ext cx="9144000" cy="68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3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452" y="214249"/>
            <a:ext cx="5673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Hypotheses</a:t>
            </a:r>
            <a:endParaRPr lang="en-US" sz="3600" b="1" dirty="0"/>
          </a:p>
        </p:txBody>
      </p:sp>
      <p:pic>
        <p:nvPicPr>
          <p:cNvPr id="5" name="Picture 4" descr="novi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8096" r="5085" b="7609"/>
          <a:stretch/>
        </p:blipFill>
        <p:spPr>
          <a:xfrm>
            <a:off x="193527" y="4376685"/>
            <a:ext cx="2103452" cy="1225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40473" y="5645687"/>
            <a:ext cx="337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Novices</a:t>
            </a:r>
            <a:endParaRPr lang="en-US" dirty="0"/>
          </a:p>
        </p:txBody>
      </p:sp>
      <p:pic>
        <p:nvPicPr>
          <p:cNvPr id="7" name="Picture 6" descr="Screen Shot 2017-11-15 at 9.17.1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0"/>
          <a:stretch/>
        </p:blipFill>
        <p:spPr>
          <a:xfrm>
            <a:off x="288221" y="1128494"/>
            <a:ext cx="2008757" cy="1586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40473" y="2746843"/>
            <a:ext cx="337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Ill-structured </a:t>
            </a:r>
          </a:p>
          <a:p>
            <a:pPr algn="ctr"/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4700" y="1128494"/>
            <a:ext cx="281042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Process-Product WE</a:t>
            </a:r>
          </a:p>
          <a:p>
            <a:pPr algn="ctr"/>
            <a:r>
              <a:rPr lang="en-US" sz="2400" b="1" dirty="0" smtClean="0"/>
              <a:t>&gt;</a:t>
            </a:r>
          </a:p>
          <a:p>
            <a:pPr algn="ctr"/>
            <a:r>
              <a:rPr lang="en-US" sz="2400" b="1" dirty="0" smtClean="0"/>
              <a:t>Product WE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Product WE</a:t>
            </a:r>
          </a:p>
          <a:p>
            <a:pPr algn="ctr"/>
            <a:r>
              <a:rPr lang="en-US" sz="2400" b="1" dirty="0" smtClean="0"/>
              <a:t>&gt; </a:t>
            </a:r>
          </a:p>
          <a:p>
            <a:pPr algn="ctr"/>
            <a:r>
              <a:rPr lang="en-US" sz="2400" b="1" dirty="0" smtClean="0"/>
              <a:t>Conventional Problem Solving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55115" y="645200"/>
            <a:ext cx="218888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Performance – understanding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Performance – application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Mental Effort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Task Difficulty</a:t>
            </a:r>
            <a:endParaRPr lang="en-US" sz="2000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6349094" y="645200"/>
            <a:ext cx="484632" cy="705544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422119" y="2137918"/>
            <a:ext cx="484632" cy="705544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6422119" y="5249116"/>
            <a:ext cx="484632" cy="705544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6451820" y="3671141"/>
            <a:ext cx="484632" cy="705544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2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452" y="214249"/>
            <a:ext cx="5673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Hypotheses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343418" y="5645687"/>
            <a:ext cx="337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Prior Knowledge</a:t>
            </a:r>
            <a:endParaRPr lang="en-US" dirty="0"/>
          </a:p>
        </p:txBody>
      </p:sp>
      <p:pic>
        <p:nvPicPr>
          <p:cNvPr id="7" name="Picture 6" descr="Screen Shot 2017-11-15 at 9.17.1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0"/>
          <a:stretch/>
        </p:blipFill>
        <p:spPr>
          <a:xfrm>
            <a:off x="288221" y="1128494"/>
            <a:ext cx="2008757" cy="1586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40473" y="2746843"/>
            <a:ext cx="337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Ill-structured </a:t>
            </a:r>
          </a:p>
          <a:p>
            <a:pPr algn="ctr"/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4700" y="1128494"/>
            <a:ext cx="2810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Product </a:t>
            </a:r>
            <a:r>
              <a:rPr lang="en-US" sz="2400" b="1" dirty="0" smtClean="0"/>
              <a:t>WE</a:t>
            </a:r>
          </a:p>
          <a:p>
            <a:pPr algn="ctr"/>
            <a:r>
              <a:rPr lang="en-US" sz="2400" b="1" dirty="0" smtClean="0"/>
              <a:t>&gt;</a:t>
            </a:r>
          </a:p>
          <a:p>
            <a:pPr algn="ctr"/>
            <a:r>
              <a:rPr lang="en-US" sz="2400" b="1" dirty="0" smtClean="0"/>
              <a:t>Process-Product WE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smtClean="0"/>
              <a:t>Conventional Problem Solving</a:t>
            </a:r>
          </a:p>
          <a:p>
            <a:pPr algn="ctr"/>
            <a:r>
              <a:rPr lang="en-US" sz="2400" b="1" dirty="0" smtClean="0"/>
              <a:t>&gt;</a:t>
            </a:r>
          </a:p>
          <a:p>
            <a:pPr algn="ctr"/>
            <a:r>
              <a:rPr lang="en-US" sz="2400" b="1" dirty="0"/>
              <a:t>Product WE</a:t>
            </a:r>
          </a:p>
          <a:p>
            <a:pPr algn="ctr"/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55115" y="645200"/>
            <a:ext cx="218888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Performance – understanding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Performance – application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Mental Effort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Task Difficulty</a:t>
            </a:r>
            <a:endParaRPr lang="en-US" sz="2000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6349094" y="645200"/>
            <a:ext cx="484632" cy="705544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422119" y="2137918"/>
            <a:ext cx="484632" cy="705544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6422119" y="5249116"/>
            <a:ext cx="484632" cy="705544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6451820" y="3671141"/>
            <a:ext cx="484632" cy="705544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96" y="4137788"/>
            <a:ext cx="1839777" cy="150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2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8818" y="349759"/>
            <a:ext cx="244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Methodology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t="29074"/>
          <a:stretch/>
        </p:blipFill>
        <p:spPr bwMode="auto">
          <a:xfrm>
            <a:off x="1927359" y="1357630"/>
            <a:ext cx="5871935" cy="4230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101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6-05 at 5.1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" y="1409355"/>
            <a:ext cx="8839200" cy="4655022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5194" y="6075417"/>
            <a:ext cx="2023724" cy="365125"/>
          </a:xfrm>
        </p:spPr>
        <p:txBody>
          <a:bodyPr/>
          <a:lstStyle/>
          <a:p>
            <a:fld id="{4956BB43-EB25-9C48-837D-98E6AF077A13}" type="slidenum">
              <a:rPr lang="en-US" smtClean="0">
                <a:latin typeface="+mj-lt"/>
              </a:rPr>
              <a:pPr/>
              <a:t>14</a:t>
            </a:fld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327" y="214249"/>
            <a:ext cx="5673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Process-Product Oriented </a:t>
            </a:r>
          </a:p>
          <a:p>
            <a:r>
              <a:rPr lang="en-US" sz="2800" b="1" dirty="0" smtClean="0"/>
              <a:t>Worked Example</a:t>
            </a:r>
            <a:endParaRPr lang="en-US" sz="2800" b="1" dirty="0"/>
          </a:p>
        </p:txBody>
      </p:sp>
      <p:sp>
        <p:nvSpPr>
          <p:cNvPr id="9" name="Donut 8"/>
          <p:cNvSpPr/>
          <p:nvPr/>
        </p:nvSpPr>
        <p:spPr>
          <a:xfrm>
            <a:off x="7154333" y="1115278"/>
            <a:ext cx="2006598" cy="5179069"/>
          </a:xfrm>
          <a:prstGeom prst="donut">
            <a:avLst>
              <a:gd name="adj" fmla="val 35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6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34717" y="6075417"/>
            <a:ext cx="2547522" cy="365125"/>
          </a:xfrm>
        </p:spPr>
        <p:txBody>
          <a:bodyPr/>
          <a:lstStyle/>
          <a:p>
            <a:r>
              <a:rPr lang="en-US" smtClean="0">
                <a:latin typeface="+mj-lt"/>
              </a:rPr>
              <a:t>Document title</a:t>
            </a:r>
            <a:endParaRPr lang="en-US" dirty="0" smtClean="0">
              <a:latin typeface="+mj-lt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5194" y="6075417"/>
            <a:ext cx="2023724" cy="365125"/>
          </a:xfrm>
        </p:spPr>
        <p:txBody>
          <a:bodyPr/>
          <a:lstStyle/>
          <a:p>
            <a:fld id="{4956BB43-EB25-9C48-837D-98E6AF077A13}" type="slidenum">
              <a:rPr lang="en-US" smtClean="0">
                <a:latin typeface="+mj-lt"/>
              </a:rPr>
              <a:pPr/>
              <a:t>15</a:t>
            </a:fld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327" y="214249"/>
            <a:ext cx="5673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Product-Oriented </a:t>
            </a:r>
          </a:p>
          <a:p>
            <a:r>
              <a:rPr lang="en-US" sz="2800" b="1" dirty="0" smtClean="0"/>
              <a:t>Worked Example</a:t>
            </a:r>
            <a:endParaRPr lang="en-US" sz="2800" b="1" dirty="0"/>
          </a:p>
        </p:txBody>
      </p:sp>
      <p:pic>
        <p:nvPicPr>
          <p:cNvPr id="9" name="Picture 8" descr="Screen Shot 2016-06-03 at 12.45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" y="1291433"/>
            <a:ext cx="8991600" cy="5092700"/>
          </a:xfrm>
          <a:prstGeom prst="rect">
            <a:avLst/>
          </a:prstGeom>
        </p:spPr>
      </p:pic>
      <p:sp>
        <p:nvSpPr>
          <p:cNvPr id="10" name="Donut 9"/>
          <p:cNvSpPr/>
          <p:nvPr/>
        </p:nvSpPr>
        <p:spPr>
          <a:xfrm>
            <a:off x="6393844" y="896348"/>
            <a:ext cx="2552600" cy="3417329"/>
          </a:xfrm>
          <a:prstGeom prst="donut">
            <a:avLst>
              <a:gd name="adj" fmla="val 35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8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5194" y="6075417"/>
            <a:ext cx="2023724" cy="365125"/>
          </a:xfrm>
        </p:spPr>
        <p:txBody>
          <a:bodyPr/>
          <a:lstStyle/>
          <a:p>
            <a:fld id="{4956BB43-EB25-9C48-837D-98E6AF077A13}" type="slidenum">
              <a:rPr lang="en-US" smtClean="0">
                <a:latin typeface="+mj-lt"/>
              </a:rPr>
              <a:pPr/>
              <a:t>16</a:t>
            </a:fld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327" y="214249"/>
            <a:ext cx="5673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Conventional Problem Solving </a:t>
            </a:r>
            <a:endParaRPr lang="en-US" sz="2800" b="1" dirty="0"/>
          </a:p>
        </p:txBody>
      </p:sp>
      <p:pic>
        <p:nvPicPr>
          <p:cNvPr id="2" name="Picture 1" descr="Screen Shot 2016-06-03 at 12.43.1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6"/>
          <a:stretch/>
        </p:blipFill>
        <p:spPr>
          <a:xfrm>
            <a:off x="324038" y="1254085"/>
            <a:ext cx="8494256" cy="4609528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6393844" y="896348"/>
            <a:ext cx="2346112" cy="3417329"/>
          </a:xfrm>
          <a:prstGeom prst="donut">
            <a:avLst>
              <a:gd name="adj" fmla="val 35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6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5194" y="6075417"/>
            <a:ext cx="2023724" cy="365125"/>
          </a:xfrm>
        </p:spPr>
        <p:txBody>
          <a:bodyPr/>
          <a:lstStyle/>
          <a:p>
            <a:fld id="{4956BB43-EB25-9C48-837D-98E6AF077A13}" type="slidenum">
              <a:rPr lang="en-US" smtClean="0">
                <a:latin typeface="+mj-lt"/>
              </a:rPr>
              <a:pPr/>
              <a:t>17</a:t>
            </a:fld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327" y="214249"/>
            <a:ext cx="5673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Near-Transfer Task</a:t>
            </a:r>
            <a:endParaRPr lang="en-US" sz="2800" b="1" dirty="0"/>
          </a:p>
        </p:txBody>
      </p:sp>
      <p:pic>
        <p:nvPicPr>
          <p:cNvPr id="9" name="Picture 8" descr="Screen Shot 2016-06-03 at 1.14.0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97"/>
          <a:stretch/>
        </p:blipFill>
        <p:spPr>
          <a:xfrm>
            <a:off x="317485" y="1291433"/>
            <a:ext cx="6585232" cy="41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5194" y="6075417"/>
            <a:ext cx="2023724" cy="365125"/>
          </a:xfrm>
        </p:spPr>
        <p:txBody>
          <a:bodyPr/>
          <a:lstStyle/>
          <a:p>
            <a:fld id="{4956BB43-EB25-9C48-837D-98E6AF077A13}" type="slidenum">
              <a:rPr lang="en-US" smtClean="0">
                <a:latin typeface="+mj-lt"/>
              </a:rPr>
              <a:pPr/>
              <a:t>18</a:t>
            </a:fld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327" y="214249"/>
            <a:ext cx="5673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Far Transfer Task</a:t>
            </a:r>
            <a:endParaRPr lang="en-US" sz="2800" b="1" dirty="0"/>
          </a:p>
        </p:txBody>
      </p:sp>
      <p:pic>
        <p:nvPicPr>
          <p:cNvPr id="9" name="Picture 8" descr="Screen Shot 2016-06-05 at 5.22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2" y="873976"/>
            <a:ext cx="4920645" cy="53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2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5194" y="6075417"/>
            <a:ext cx="2023724" cy="365125"/>
          </a:xfrm>
        </p:spPr>
        <p:txBody>
          <a:bodyPr/>
          <a:lstStyle/>
          <a:p>
            <a:fld id="{4956BB43-EB25-9C48-837D-98E6AF077A13}" type="slidenum">
              <a:rPr lang="en-US" smtClean="0">
                <a:latin typeface="+mj-lt"/>
              </a:rPr>
              <a:pPr/>
              <a:t>19</a:t>
            </a:fld>
            <a:endParaRPr lang="en-US" dirty="0">
              <a:latin typeface="+mj-lt"/>
            </a:endParaRPr>
          </a:p>
        </p:txBody>
      </p:sp>
      <p:pic>
        <p:nvPicPr>
          <p:cNvPr id="2" name="Picture 1" descr="Screen Shot 2016-06-03 at 12.42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0" y="1291433"/>
            <a:ext cx="7683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0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5194" y="6075417"/>
            <a:ext cx="2023724" cy="365125"/>
          </a:xfrm>
        </p:spPr>
        <p:txBody>
          <a:bodyPr/>
          <a:lstStyle/>
          <a:p>
            <a:fld id="{4956BB43-EB25-9C48-837D-98E6AF077A13}" type="slidenum">
              <a:rPr lang="en-US" smtClean="0">
                <a:latin typeface="+mj-lt"/>
              </a:rPr>
              <a:pPr/>
              <a:t>2</a:t>
            </a:fld>
            <a:endParaRPr lang="en-US" dirty="0">
              <a:latin typeface="+mj-lt"/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02" y="-65175"/>
            <a:ext cx="9190002" cy="6923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1672" y="409739"/>
            <a:ext cx="6263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Background to the Study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4068" y="1425039"/>
            <a:ext cx="7016273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Worked examples:</a:t>
            </a:r>
          </a:p>
          <a:p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Decrease extraneous load</a:t>
            </a:r>
          </a:p>
          <a:p>
            <a:pPr marL="285750" indent="-285750">
              <a:buFont typeface="Arial"/>
              <a:buChar char="•"/>
            </a:pP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Increase Working Memory resources for learning</a:t>
            </a:r>
          </a:p>
          <a:p>
            <a:pPr marL="285750" indent="-285750">
              <a:buFont typeface="Arial"/>
              <a:buChar char="•"/>
            </a:pP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Increase in performance (</a:t>
            </a:r>
            <a:r>
              <a:rPr lang="en-US" sz="2200" dirty="0" err="1" smtClean="0"/>
              <a:t>Paas</a:t>
            </a:r>
            <a:r>
              <a:rPr lang="en-US" sz="2200" dirty="0" smtClean="0"/>
              <a:t> and Van Gog, 2008)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1114172" y="4772365"/>
            <a:ext cx="6469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“Worked </a:t>
            </a:r>
            <a:r>
              <a:rPr lang="en-US" i="1" dirty="0"/>
              <a:t>examples are an effective instructional means to teach complex problem solving </a:t>
            </a:r>
            <a:r>
              <a:rPr lang="en-US" i="1" dirty="0" smtClean="0"/>
              <a:t>skills.” (</a:t>
            </a:r>
            <a:r>
              <a:rPr lang="en-US" i="1" dirty="0" err="1" smtClean="0"/>
              <a:t>Paas</a:t>
            </a:r>
            <a:r>
              <a:rPr lang="en-US" i="1" dirty="0" smtClean="0"/>
              <a:t>, 2006)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19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5194" y="6075417"/>
            <a:ext cx="2023724" cy="365125"/>
          </a:xfrm>
        </p:spPr>
        <p:txBody>
          <a:bodyPr/>
          <a:lstStyle/>
          <a:p>
            <a:fld id="{4956BB43-EB25-9C48-837D-98E6AF077A13}" type="slidenum">
              <a:rPr lang="en-US" smtClean="0">
                <a:latin typeface="+mj-lt"/>
              </a:rPr>
              <a:pPr/>
              <a:t>20</a:t>
            </a:fld>
            <a:endParaRPr lang="en-US" dirty="0"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442315"/>
              </p:ext>
            </p:extLst>
          </p:nvPr>
        </p:nvGraphicFramePr>
        <p:xfrm>
          <a:off x="876300" y="2124075"/>
          <a:ext cx="750887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Document" r:id="rId5" imgW="6261100" imgH="2362200" progId="Word.Document.12">
                  <p:embed/>
                </p:oleObj>
              </mc:Choice>
              <mc:Fallback>
                <p:oleObj name="Document" r:id="rId5" imgW="6261100" imgH="236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6300" y="2124075"/>
                        <a:ext cx="7508875" cy="395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6978" y="599799"/>
            <a:ext cx="3603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PERFORMANCE SCORES</a:t>
            </a:r>
            <a:br>
              <a:rPr lang="en-US" sz="2800" b="1" dirty="0"/>
            </a:b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8" name="Picture 7" descr="novice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b="7609"/>
          <a:stretch/>
        </p:blipFill>
        <p:spPr>
          <a:xfrm>
            <a:off x="5768194" y="0"/>
            <a:ext cx="3375805" cy="14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7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5194" y="6075417"/>
            <a:ext cx="2023724" cy="365125"/>
          </a:xfrm>
        </p:spPr>
        <p:txBody>
          <a:bodyPr/>
          <a:lstStyle/>
          <a:p>
            <a:fld id="{4956BB43-EB25-9C48-837D-98E6AF077A13}" type="slidenum">
              <a:rPr lang="en-US" smtClean="0">
                <a:latin typeface="+mj-lt"/>
              </a:rPr>
              <a:pPr/>
              <a:t>21</a:t>
            </a:fld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978" y="599799"/>
            <a:ext cx="36035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MENTAL EFFORT RATINGS 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052323"/>
              </p:ext>
            </p:extLst>
          </p:nvPr>
        </p:nvGraphicFramePr>
        <p:xfrm>
          <a:off x="1073297" y="1981199"/>
          <a:ext cx="6582304" cy="361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Document" r:id="rId5" imgW="6261100" imgH="2895600" progId="Word.Document.12">
                  <p:embed/>
                </p:oleObj>
              </mc:Choice>
              <mc:Fallback>
                <p:oleObj name="Document" r:id="rId5" imgW="6261100" imgH="289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3297" y="1981199"/>
                        <a:ext cx="6582304" cy="361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novice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b="7609"/>
          <a:stretch/>
        </p:blipFill>
        <p:spPr>
          <a:xfrm>
            <a:off x="5768194" y="0"/>
            <a:ext cx="3375805" cy="14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6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5194" y="6075417"/>
            <a:ext cx="2023724" cy="365125"/>
          </a:xfrm>
        </p:spPr>
        <p:txBody>
          <a:bodyPr/>
          <a:lstStyle/>
          <a:p>
            <a:fld id="{4956BB43-EB25-9C48-837D-98E6AF077A13}" type="slidenum">
              <a:rPr lang="en-US" smtClean="0">
                <a:latin typeface="+mj-lt"/>
              </a:rPr>
              <a:pPr/>
              <a:t>22</a:t>
            </a:fld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007" y="409523"/>
            <a:ext cx="36035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TASK DIFFICULTY RATINGS </a:t>
            </a:r>
          </a:p>
          <a:p>
            <a:r>
              <a:rPr lang="en-US" b="1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80987"/>
              </p:ext>
            </p:extLst>
          </p:nvPr>
        </p:nvGraphicFramePr>
        <p:xfrm>
          <a:off x="1176854" y="1640629"/>
          <a:ext cx="6020160" cy="4039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Document" r:id="rId5" imgW="6261100" imgH="2895600" progId="Word.Document.12">
                  <p:embed/>
                </p:oleObj>
              </mc:Choice>
              <mc:Fallback>
                <p:oleObj name="Document" r:id="rId5" imgW="6261100" imgH="289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6854" y="1640629"/>
                        <a:ext cx="6020160" cy="4039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novice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b="7609"/>
          <a:stretch/>
        </p:blipFill>
        <p:spPr>
          <a:xfrm>
            <a:off x="5768194" y="0"/>
            <a:ext cx="3375805" cy="14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6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5194" y="6075417"/>
            <a:ext cx="2023724" cy="365125"/>
          </a:xfrm>
        </p:spPr>
        <p:txBody>
          <a:bodyPr/>
          <a:lstStyle/>
          <a:p>
            <a:fld id="{4956BB43-EB25-9C48-837D-98E6AF077A13}" type="slidenum">
              <a:rPr lang="en-US" smtClean="0">
                <a:latin typeface="+mj-lt"/>
              </a:rPr>
              <a:pPr/>
              <a:t>23</a:t>
            </a:fld>
            <a:endParaRPr lang="en-US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667" y="363076"/>
            <a:ext cx="823383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LIMITATIONS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Length of the experiment – 75 minutes</a:t>
            </a:r>
          </a:p>
          <a:p>
            <a:pPr lvl="1"/>
            <a:endParaRPr lang="en-AU" i="1" dirty="0" smtClean="0"/>
          </a:p>
          <a:p>
            <a:pPr lvl="1"/>
            <a:r>
              <a:rPr lang="en-AU" i="1" dirty="0" smtClean="0"/>
              <a:t>“Way </a:t>
            </a:r>
            <a:r>
              <a:rPr lang="en-AU" i="1" dirty="0"/>
              <a:t>too long. 1 to 2 videos demonstrating what was would be enough</a:t>
            </a:r>
            <a:r>
              <a:rPr lang="en-AU" i="1" dirty="0" smtClean="0"/>
              <a:t>.”</a:t>
            </a:r>
            <a:endParaRPr lang="en-AU" i="1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Timing of the experiment</a:t>
            </a:r>
          </a:p>
          <a:p>
            <a:pPr lvl="1"/>
            <a:endParaRPr lang="en-AU" i="1" dirty="0" smtClean="0"/>
          </a:p>
          <a:p>
            <a:pPr lvl="1"/>
            <a:r>
              <a:rPr lang="en-AU" i="1" dirty="0" smtClean="0"/>
              <a:t>“Highly </a:t>
            </a:r>
            <a:r>
              <a:rPr lang="en-AU" i="1" dirty="0"/>
              <a:t>interactive and engaging. Some ran a </a:t>
            </a:r>
            <a:r>
              <a:rPr lang="en-AU" i="1" dirty="0" smtClean="0"/>
              <a:t>little </a:t>
            </a:r>
            <a:r>
              <a:rPr lang="en-AU" i="1" dirty="0"/>
              <a:t>too long after the point was </a:t>
            </a:r>
            <a:r>
              <a:rPr lang="en-AU" i="1" dirty="0" smtClean="0"/>
              <a:t>made.” </a:t>
            </a:r>
            <a:endParaRPr lang="en-AU" i="1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WHERE TO NEXT</a:t>
            </a:r>
          </a:p>
          <a:p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Experts study undertaken but limited numbers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Phase 3: Experiments to be conducted with more participants (possibly include teachers) with a focus on participant’s engagement </a:t>
            </a:r>
            <a:r>
              <a:rPr lang="en-US" dirty="0" err="1" smtClean="0"/>
              <a:t>i.e</a:t>
            </a:r>
            <a:r>
              <a:rPr lang="en-US" dirty="0" smtClean="0"/>
              <a:t> what are they thinking when they engage with different types of Worked Examples</a:t>
            </a:r>
            <a:endParaRPr lang="en-US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51" y="12401"/>
            <a:ext cx="924665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4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5194" y="6075417"/>
            <a:ext cx="2023724" cy="365125"/>
          </a:xfrm>
        </p:spPr>
        <p:txBody>
          <a:bodyPr/>
          <a:lstStyle/>
          <a:p>
            <a:fld id="{4956BB43-EB25-9C48-837D-98E6AF077A13}" type="slidenum">
              <a:rPr lang="en-US" smtClean="0">
                <a:latin typeface="+mj-lt"/>
              </a:rPr>
              <a:pPr/>
              <a:t>24</a:t>
            </a:fld>
            <a:endParaRPr lang="en-US" dirty="0"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400" y="1031838"/>
            <a:ext cx="8451850" cy="4140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0C23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C23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0C23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C23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C23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rgbClr val="333333"/>
                </a:solidFill>
              </a:rPr>
              <a:t>Thank You for Listening</a:t>
            </a:r>
            <a:r>
              <a:rPr lang="en-US" dirty="0" smtClean="0">
                <a:solidFill>
                  <a:srgbClr val="333333"/>
                </a:solidFill>
              </a:rPr>
              <a:t>  </a:t>
            </a:r>
          </a:p>
          <a:p>
            <a:pPr marL="0" indent="0" algn="ctr">
              <a:buFont typeface="Arial"/>
              <a:buNone/>
            </a:pPr>
            <a:endParaRPr lang="en-US" dirty="0" smtClean="0">
              <a:solidFill>
                <a:srgbClr val="333333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rgbClr val="333333"/>
                </a:solidFill>
              </a:rPr>
              <a:t>Gerry Sozio</a:t>
            </a:r>
          </a:p>
          <a:p>
            <a:pPr marL="0" indent="0" algn="ctr">
              <a:buFont typeface="Arial"/>
              <a:buNone/>
            </a:pPr>
            <a:endParaRPr lang="en-US" dirty="0" smtClean="0">
              <a:solidFill>
                <a:srgbClr val="333333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333333"/>
                </a:solidFill>
              </a:rPr>
              <a:t>PhD Candidate </a:t>
            </a:r>
          </a:p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333333"/>
                </a:solidFill>
              </a:rPr>
              <a:t>University of Wollongong </a:t>
            </a:r>
          </a:p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333333"/>
                </a:solidFill>
              </a:rPr>
              <a:t>Early Start Research Institute</a:t>
            </a:r>
          </a:p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333333"/>
                </a:solidFill>
                <a:hlinkClick r:id="rId3"/>
              </a:rPr>
              <a:t>gerry.sozio@dow.catholic.edu.au</a:t>
            </a:r>
            <a:endParaRPr lang="en-US" dirty="0" smtClean="0">
              <a:solidFill>
                <a:srgbClr val="333333"/>
              </a:solidFill>
            </a:endParaRPr>
          </a:p>
          <a:p>
            <a:pPr marL="0" indent="0" algn="ctr">
              <a:buFont typeface="Arial"/>
              <a:buNone/>
            </a:pPr>
            <a:endParaRPr lang="en-US" dirty="0">
              <a:solidFill>
                <a:srgbClr val="333333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333333"/>
                </a:solidFill>
              </a:rPr>
              <a:t>Catholic Education Diocese of Wollongong                  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333333"/>
                </a:solidFill>
              </a:rPr>
              <a:t>Education Officer </a:t>
            </a:r>
            <a:r>
              <a:rPr lang="en-US" dirty="0" smtClean="0">
                <a:solidFill>
                  <a:srgbClr val="333333"/>
                </a:solidFill>
              </a:rPr>
              <a:t>Secondary</a:t>
            </a:r>
          </a:p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333333"/>
                </a:solidFill>
              </a:rPr>
              <a:t>School Improvement Services 					</a:t>
            </a:r>
          </a:p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333333"/>
                </a:solidFill>
              </a:rPr>
              <a:t>NSW Australia</a:t>
            </a:r>
          </a:p>
        </p:txBody>
      </p:sp>
      <p:pic>
        <p:nvPicPr>
          <p:cNvPr id="3" name="Picture 2" descr="Screen Shot 2017-11-11 at 4.38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5" y="4536165"/>
            <a:ext cx="1051424" cy="13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5194" y="6075417"/>
            <a:ext cx="2023724" cy="365125"/>
          </a:xfrm>
        </p:spPr>
        <p:txBody>
          <a:bodyPr/>
          <a:lstStyle/>
          <a:p>
            <a:fld id="{4956BB43-EB25-9C48-837D-98E6AF077A13}" type="slidenum">
              <a:rPr lang="en-US" smtClean="0">
                <a:latin typeface="+mj-lt"/>
              </a:rPr>
              <a:pPr/>
              <a:t>3</a:t>
            </a:fld>
            <a:endParaRPr lang="en-US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672" y="409739"/>
            <a:ext cx="6263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Worked Examples in a </a:t>
            </a:r>
            <a:br>
              <a:rPr lang="en-US" sz="2800" b="1" dirty="0"/>
            </a:br>
            <a:r>
              <a:rPr lang="en-US" sz="2800" b="1" dirty="0"/>
              <a:t>Well Structured Environment</a:t>
            </a:r>
          </a:p>
        </p:txBody>
      </p:sp>
      <p:pic>
        <p:nvPicPr>
          <p:cNvPr id="3" name="Picture 2" descr="Screen Shot 2016-06-03 at 12.30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6"/>
          <a:stretch/>
        </p:blipFill>
        <p:spPr>
          <a:xfrm>
            <a:off x="321940" y="2371422"/>
            <a:ext cx="8229600" cy="3316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8860" y="4697429"/>
            <a:ext cx="250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Steps to solutions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3434" y="5615369"/>
            <a:ext cx="423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Steps to solutions &amp; reasoning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231" y="1709791"/>
            <a:ext cx="399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10600"/>
                </a:solidFill>
              </a:rPr>
              <a:t>Product Oriented Worked Example</a:t>
            </a:r>
            <a:endParaRPr lang="en-US" b="1" dirty="0">
              <a:solidFill>
                <a:srgbClr val="E10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2555" y="1709791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E10600"/>
                </a:solidFill>
              </a:rPr>
              <a:t>Process-Product </a:t>
            </a:r>
            <a:r>
              <a:rPr lang="en-US" b="1" dirty="0">
                <a:solidFill>
                  <a:srgbClr val="E10600"/>
                </a:solidFill>
              </a:rPr>
              <a:t>Oriented Worked Example</a:t>
            </a:r>
          </a:p>
        </p:txBody>
      </p:sp>
    </p:spTree>
    <p:extLst>
      <p:ext uri="{BB962C8B-B14F-4D97-AF65-F5344CB8AC3E}">
        <p14:creationId xmlns:p14="http://schemas.microsoft.com/office/powerpoint/2010/main" val="48915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5194" y="6075417"/>
            <a:ext cx="2023724" cy="365125"/>
          </a:xfrm>
        </p:spPr>
        <p:txBody>
          <a:bodyPr/>
          <a:lstStyle/>
          <a:p>
            <a:fld id="{4956BB43-EB25-9C48-837D-98E6AF077A13}" type="slidenum">
              <a:rPr lang="en-US" smtClean="0">
                <a:latin typeface="+mj-lt"/>
              </a:rPr>
              <a:pPr/>
              <a:t>4</a:t>
            </a:fld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327" y="214249"/>
            <a:ext cx="5673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Ill-Structured v Well-Structured </a:t>
            </a:r>
            <a:endParaRPr lang="en-US" sz="2800" b="1" dirty="0"/>
          </a:p>
        </p:txBody>
      </p:sp>
      <p:pic>
        <p:nvPicPr>
          <p:cNvPr id="6" name="Picture 5" descr="Screen Shot 2016-06-03 at 12.34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7" y="1401098"/>
            <a:ext cx="7868476" cy="45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7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5194" y="6075417"/>
            <a:ext cx="2023724" cy="365125"/>
          </a:xfrm>
        </p:spPr>
        <p:txBody>
          <a:bodyPr/>
          <a:lstStyle/>
          <a:p>
            <a:fld id="{4956BB43-EB25-9C48-837D-98E6AF077A13}" type="slidenum">
              <a:rPr lang="en-US" smtClean="0">
                <a:latin typeface="+mj-lt"/>
              </a:rPr>
              <a:pPr/>
              <a:t>5</a:t>
            </a:fld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327" y="214249"/>
            <a:ext cx="5673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NSW Quality Teaching Model</a:t>
            </a:r>
            <a:endParaRPr lang="en-US" sz="2800" b="1" dirty="0"/>
          </a:p>
        </p:txBody>
      </p:sp>
      <p:pic>
        <p:nvPicPr>
          <p:cNvPr id="2" name="Picture 1" descr="Screen Shot 2016-06-03 at 12.35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69" y="1080153"/>
            <a:ext cx="70739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0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135146"/>
            <a:ext cx="7973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Substantive Communication</a:t>
            </a:r>
          </a:p>
          <a:p>
            <a:endParaRPr lang="en-US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752316"/>
            <a:ext cx="7803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Students are regularly engaged in sustained conversations about the concepts and ideas they are encountering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These conversations can be expressed in oral, written or artistic form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This element identifies the quality of communicating required to promote cogent understanding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2955574"/>
            <a:ext cx="7973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Characteristics of a lesson with a high level of Substantive Communication</a:t>
            </a:r>
          </a:p>
          <a:p>
            <a:endParaRPr lang="en-US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995" y="4336828"/>
            <a:ext cx="78032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There is sustained interaction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These communication is focused on the substance of the lesson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This interaction is reciprocal (two-way)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5857" cy="68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4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5194" y="6075417"/>
            <a:ext cx="2023724" cy="365125"/>
          </a:xfrm>
        </p:spPr>
        <p:txBody>
          <a:bodyPr/>
          <a:lstStyle/>
          <a:p>
            <a:fld id="{4956BB43-EB25-9C48-837D-98E6AF077A13}" type="slidenum">
              <a:rPr lang="en-US" smtClean="0">
                <a:latin typeface="+mj-lt"/>
              </a:rPr>
              <a:pPr/>
              <a:t>7</a:t>
            </a:fld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327" y="214249"/>
            <a:ext cx="5673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Coding Substantive Communication</a:t>
            </a:r>
            <a:endParaRPr lang="en-US" sz="2800" b="1" dirty="0"/>
          </a:p>
        </p:txBody>
      </p:sp>
      <p:pic>
        <p:nvPicPr>
          <p:cNvPr id="6" name="Picture 5" descr="Screen Shot 2016-06-03 at 12.35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3" y="1336422"/>
            <a:ext cx="7474521" cy="447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0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0"/>
            <a:ext cx="8488480" cy="6459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594121"/>
            <a:ext cx="487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AIM OF THE EXPERIMENT</a:t>
            </a:r>
            <a:endParaRPr lang="en-US" sz="24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740" y="1874962"/>
            <a:ext cx="5710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55521" y="2118215"/>
            <a:ext cx="7313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j-lt"/>
              </a:rPr>
              <a:t>To investigate which instructional strategy support novice and more experienced  participants in identifying and applying knowledge of the QTM</a:t>
            </a:r>
          </a:p>
          <a:p>
            <a:pPr lvl="1"/>
            <a:endParaRPr lang="en-US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j-lt"/>
              </a:rPr>
              <a:t>To determine how each instructional strategy impacted on the cognitive load of the participants</a:t>
            </a:r>
          </a:p>
          <a:p>
            <a:endParaRPr lang="en-US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j-lt"/>
              </a:rPr>
              <a:t>To investigate how each instructional strategy impacted on the perceived difficulty rated by each participant.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160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1739" y="635039"/>
            <a:ext cx="56446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RESEARCH QUESTION</a:t>
            </a:r>
            <a:endParaRPr lang="en-US" sz="32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407" y="1836880"/>
            <a:ext cx="76330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+mj-lt"/>
              </a:rPr>
              <a:t>What type of worked example is most effective in supporting pre-service teachers</a:t>
            </a:r>
            <a:r>
              <a:rPr lang="en-AU" sz="2000" dirty="0" smtClean="0">
                <a:latin typeface="+mj-lt"/>
              </a:rPr>
              <a:t>’ understanding of:</a:t>
            </a:r>
            <a:endParaRPr lang="en-AU" sz="2000" dirty="0">
              <a:latin typeface="+mj-lt"/>
            </a:endParaRPr>
          </a:p>
          <a:p>
            <a:r>
              <a:rPr lang="en-AU" sz="2000" dirty="0">
                <a:latin typeface="+mj-lt"/>
              </a:rPr>
              <a:t> </a:t>
            </a:r>
          </a:p>
          <a:p>
            <a:pPr marL="342900" lvl="0" indent="-342900">
              <a:buFont typeface="Arial"/>
              <a:buChar char="•"/>
            </a:pPr>
            <a:r>
              <a:rPr lang="en-AU" sz="2000" dirty="0" smtClean="0">
                <a:latin typeface="+mj-lt"/>
              </a:rPr>
              <a:t> what are the </a:t>
            </a:r>
            <a:r>
              <a:rPr lang="en-AU" sz="2000" dirty="0">
                <a:latin typeface="+mj-lt"/>
              </a:rPr>
              <a:t>characteristics of Substantive  </a:t>
            </a:r>
            <a:r>
              <a:rPr lang="en-AU" sz="2000" dirty="0" smtClean="0">
                <a:latin typeface="+mj-lt"/>
              </a:rPr>
              <a:t> </a:t>
            </a:r>
          </a:p>
          <a:p>
            <a:pPr lvl="0"/>
            <a:r>
              <a:rPr lang="en-AU" sz="2000" dirty="0" smtClean="0">
                <a:latin typeface="+mj-lt"/>
              </a:rPr>
              <a:t>      Communication </a:t>
            </a:r>
            <a:r>
              <a:rPr lang="en-AU" sz="2000" dirty="0">
                <a:latin typeface="+mj-lt"/>
              </a:rPr>
              <a:t>within the NSW Quality Teaching </a:t>
            </a:r>
            <a:r>
              <a:rPr lang="en-AU" sz="2000" dirty="0" smtClean="0">
                <a:latin typeface="+mj-lt"/>
              </a:rPr>
              <a:t> </a:t>
            </a:r>
          </a:p>
          <a:p>
            <a:pPr lvl="0"/>
            <a:r>
              <a:rPr lang="en-AU" sz="2000" dirty="0">
                <a:latin typeface="+mj-lt"/>
              </a:rPr>
              <a:t> </a:t>
            </a:r>
            <a:r>
              <a:rPr lang="en-AU" sz="2000" dirty="0" smtClean="0">
                <a:latin typeface="+mj-lt"/>
              </a:rPr>
              <a:t>     Model?</a:t>
            </a:r>
          </a:p>
          <a:p>
            <a:pPr lvl="0"/>
            <a:endParaRPr lang="en-AU" sz="2000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n-AU" sz="2000" dirty="0" smtClean="0">
                <a:latin typeface="+mj-lt"/>
              </a:rPr>
              <a:t>how to apply the </a:t>
            </a:r>
            <a:r>
              <a:rPr lang="en-AU" sz="2000" dirty="0">
                <a:latin typeface="+mj-lt"/>
              </a:rPr>
              <a:t>characteristics of Substantive </a:t>
            </a:r>
            <a:endParaRPr lang="en-AU" sz="2000" dirty="0" smtClean="0">
              <a:latin typeface="+mj-lt"/>
            </a:endParaRPr>
          </a:p>
          <a:p>
            <a:pPr lvl="0"/>
            <a:r>
              <a:rPr lang="en-AU" sz="2000" dirty="0">
                <a:latin typeface="+mj-lt"/>
              </a:rPr>
              <a:t> </a:t>
            </a:r>
            <a:r>
              <a:rPr lang="en-AU" sz="2000" dirty="0" smtClean="0">
                <a:latin typeface="+mj-lt"/>
              </a:rPr>
              <a:t>    Communication </a:t>
            </a:r>
            <a:r>
              <a:rPr lang="en-AU" sz="2000" dirty="0">
                <a:latin typeface="+mj-lt"/>
              </a:rPr>
              <a:t>that support quality </a:t>
            </a:r>
            <a:r>
              <a:rPr lang="en-AU" sz="2000" dirty="0" smtClean="0">
                <a:latin typeface="+mj-lt"/>
              </a:rPr>
              <a:t>teaching?</a:t>
            </a:r>
            <a:endParaRPr lang="en-AU" sz="2000" dirty="0">
              <a:latin typeface="+mj-lt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94" y="0"/>
            <a:ext cx="4245375" cy="66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4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2016 UOW Brand">
      <a:dk1>
        <a:sysClr val="windowText" lastClr="000000"/>
      </a:dk1>
      <a:lt1>
        <a:sysClr val="window" lastClr="FFFFFF"/>
      </a:lt1>
      <a:dk2>
        <a:srgbClr val="0C2340"/>
      </a:dk2>
      <a:lt2>
        <a:srgbClr val="D9D9D6"/>
      </a:lt2>
      <a:accent1>
        <a:srgbClr val="0033CC"/>
      </a:accent1>
      <a:accent2>
        <a:srgbClr val="E10600"/>
      </a:accent2>
      <a:accent3>
        <a:srgbClr val="0C2340"/>
      </a:accent3>
      <a:accent4>
        <a:srgbClr val="FFFFFF"/>
      </a:accent4>
      <a:accent5>
        <a:srgbClr val="000000"/>
      </a:accent5>
      <a:accent6>
        <a:srgbClr val="FFFFFF"/>
      </a:accent6>
      <a:hlink>
        <a:srgbClr val="245397"/>
      </a:hlink>
      <a:folHlink>
        <a:srgbClr val="4195D3"/>
      </a:folHlink>
    </a:clrScheme>
    <a:fontScheme name="2016 UOW Brand">
      <a:majorFont>
        <a:latin typeface="Times New Roman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3156</TotalTime>
  <Words>486</Words>
  <Application>Microsoft Macintosh PowerPoint</Application>
  <PresentationFormat>On-screen Show (4:3)</PresentationFormat>
  <Paragraphs>208</Paragraphs>
  <Slides>24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Document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UOW 2016 template</dc:title>
  <cp:lastModifiedBy>Gerry Sozio</cp:lastModifiedBy>
  <cp:revision>258</cp:revision>
  <cp:lastPrinted>2016-05-02T04:53:41Z</cp:lastPrinted>
  <dcterms:created xsi:type="dcterms:W3CDTF">2016-01-22T04:47:59Z</dcterms:created>
  <dcterms:modified xsi:type="dcterms:W3CDTF">2017-12-06T03:54:55Z</dcterms:modified>
</cp:coreProperties>
</file>