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7" r:id="rId2"/>
    <p:sldId id="513" r:id="rId3"/>
    <p:sldId id="517" r:id="rId4"/>
    <p:sldId id="372" r:id="rId5"/>
    <p:sldId id="511" r:id="rId6"/>
    <p:sldId id="433" r:id="rId7"/>
    <p:sldId id="512" r:id="rId8"/>
    <p:sldId id="525" r:id="rId9"/>
    <p:sldId id="514" r:id="rId10"/>
    <p:sldId id="485" r:id="rId11"/>
    <p:sldId id="486" r:id="rId12"/>
    <p:sldId id="510" r:id="rId13"/>
    <p:sldId id="487" r:id="rId14"/>
    <p:sldId id="526" r:id="rId15"/>
    <p:sldId id="524" r:id="rId16"/>
    <p:sldId id="518" r:id="rId17"/>
    <p:sldId id="522" r:id="rId18"/>
    <p:sldId id="523" r:id="rId19"/>
    <p:sldId id="502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3984" userDrawn="1">
          <p15:clr>
            <a:srgbClr val="A4A3A4"/>
          </p15:clr>
        </p15:guide>
        <p15:guide id="7" orient="horz" pos="2064" userDrawn="1">
          <p15:clr>
            <a:srgbClr val="A4A3A4"/>
          </p15:clr>
        </p15:guide>
        <p15:guide id="8" pos="240" userDrawn="1">
          <p15:clr>
            <a:srgbClr val="F26B43"/>
          </p15:clr>
        </p15:guide>
        <p15:guide id="9" pos="5520" userDrawn="1">
          <p15:clr>
            <a:srgbClr val="F26B43"/>
          </p15:clr>
        </p15:guide>
        <p15:guide id="10" orient="horz" pos="336" userDrawn="1">
          <p15:clr>
            <a:srgbClr val="A4A3A4"/>
          </p15:clr>
        </p15:guide>
        <p15:guide id="11" pos="2880" userDrawn="1">
          <p15:clr>
            <a:srgbClr val="F26B43"/>
          </p15:clr>
        </p15:guide>
        <p15:guide id="12" pos="528" userDrawn="1">
          <p15:clr>
            <a:srgbClr val="F26B43"/>
          </p15:clr>
        </p15:guide>
        <p15:guide id="13" pos="5232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4"/>
    <a:srgbClr val="FF0000"/>
    <a:srgbClr val="B2B2B2"/>
    <a:srgbClr val="0070A2"/>
    <a:srgbClr val="FF9999"/>
    <a:srgbClr val="0184AE"/>
    <a:srgbClr val="0087C4"/>
    <a:srgbClr val="E1E7FD"/>
    <a:srgbClr val="033D6A"/>
    <a:srgbClr val="015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84922" autoAdjust="0"/>
  </p:normalViewPr>
  <p:slideViewPr>
    <p:cSldViewPr>
      <p:cViewPr varScale="1">
        <p:scale>
          <a:sx n="90" d="100"/>
          <a:sy n="90" d="100"/>
        </p:scale>
        <p:origin x="1320" y="90"/>
      </p:cViewPr>
      <p:guideLst>
        <p:guide orient="horz" pos="3984"/>
        <p:guide orient="horz" pos="2064"/>
        <p:guide pos="240"/>
        <p:guide pos="5520"/>
        <p:guide orient="horz" pos="336"/>
        <p:guide pos="2880"/>
        <p:guide pos="528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4A334-3477-4328-A875-22C8CE0853D2}" type="datetimeFigureOut">
              <a:rPr lang="en-US" smtClean="0"/>
              <a:t>10-Nov-17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8EAB-3685-435F-99AC-3B5C228F6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C418-7FAE-463B-B24C-237B976A5B50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8648-EEDC-4B26-8E3A-FDE639B250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88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5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3C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8648-EEDC-4B26-8E3A-FDE639B2506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06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DDEFB-3C0E-49F1-A4BB-45CFAC20E1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4973-E7F9-4CC6-95B4-2983F95B792B}" type="datetime1">
              <a:rPr lang="en-US" smtClean="0"/>
              <a:t>10-Nov-17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E7C-FBD1-445A-A115-1A84DDD90338}" type="datetime1">
              <a:rPr lang="en-US" smtClean="0"/>
              <a:t>10-Nov-17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86AD-AD22-4E9C-9520-793F1D4DDC48}" type="datetime1">
              <a:rPr lang="en-US" smtClean="0"/>
              <a:t>10-Nov-17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20C-6586-40E0-8369-58BCF326F383}" type="datetime1">
              <a:rPr lang="en-US" smtClean="0"/>
              <a:t>10-Nov-17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3DD4-6F12-4CB5-8AF8-82D545808FC6}" type="datetime1">
              <a:rPr lang="en-US" smtClean="0"/>
              <a:t>10-Nov-17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AB3D-3623-4BFA-A72B-B946299485D9}" type="datetime1">
              <a:rPr lang="en-US" smtClean="0"/>
              <a:t>10-Nov-17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1C0-C732-449E-88C1-89CABC3BE5E5}" type="datetime1">
              <a:rPr lang="en-US" smtClean="0"/>
              <a:t>10-Nov-17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AE90-3E00-4679-B7E4-0B284DF895FF}" type="datetime1">
              <a:rPr lang="en-US" smtClean="0"/>
              <a:t>10-Nov-17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DB95-C87C-48C6-B718-5CFCEAD04F6E}" type="datetime1">
              <a:rPr lang="en-US" smtClean="0"/>
              <a:t>10-Nov-17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5207-5D0E-4C9C-874C-C88F3E5E0758}" type="datetime1">
              <a:rPr lang="en-US" smtClean="0"/>
              <a:t>10-Nov-17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AE2C-13C0-44BB-88ED-4197E914670B}" type="datetime1">
              <a:rPr lang="en-US" smtClean="0"/>
              <a:t>10-Nov-17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0AA5-D835-4352-8441-A74CDCA1A379}" type="datetime1">
              <a:rPr lang="en-US" smtClean="0"/>
              <a:t>10-Nov-17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criscastr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772" y="304800"/>
            <a:ext cx="8380228" cy="1752600"/>
          </a:xfrm>
        </p:spPr>
        <p:txBody>
          <a:bodyPr lIns="0" tIns="0" rIns="0" bIns="0">
            <a:noAutofit/>
          </a:bodyPr>
          <a:lstStyle/>
          <a:p>
            <a:br>
              <a:rPr lang="en-US" sz="4000" b="1" dirty="0">
                <a:solidFill>
                  <a:srgbClr val="003C64"/>
                </a:solidFill>
              </a:rPr>
            </a:br>
            <a:r>
              <a:rPr lang="en-US" sz="4000" b="1" dirty="0">
                <a:solidFill>
                  <a:srgbClr val="003C64"/>
                </a:solidFill>
              </a:rPr>
              <a:t>Visuospatial Tests Correlate</a:t>
            </a:r>
            <a:br>
              <a:rPr lang="en-US" sz="4000" b="1" dirty="0">
                <a:solidFill>
                  <a:srgbClr val="003C64"/>
                </a:solidFill>
              </a:rPr>
            </a:br>
            <a:r>
              <a:rPr lang="en-US" sz="4000" b="1" dirty="0">
                <a:solidFill>
                  <a:srgbClr val="003C64"/>
                </a:solidFill>
              </a:rPr>
              <a:t>with STEM Animation Learning:</a:t>
            </a:r>
            <a:br>
              <a:rPr lang="en-US" sz="4000" b="1" dirty="0">
                <a:solidFill>
                  <a:srgbClr val="003C64"/>
                </a:solidFill>
              </a:rPr>
            </a:br>
            <a:r>
              <a:rPr lang="en-US" sz="3200" b="1" dirty="0">
                <a:solidFill>
                  <a:srgbClr val="003C64"/>
                </a:solidFill>
              </a:rPr>
              <a:t>Perspectives to Cognitive Load Measurement?</a:t>
            </a:r>
            <a:br>
              <a:rPr lang="en-US" sz="3200" b="1" dirty="0">
                <a:solidFill>
                  <a:srgbClr val="003C64"/>
                </a:solidFill>
              </a:rPr>
            </a:br>
            <a:endParaRPr lang="es-ES" sz="3200" b="1" dirty="0">
              <a:solidFill>
                <a:srgbClr val="003C6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300" y="2590800"/>
            <a:ext cx="7543801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C64"/>
                </a:solidFill>
              </a:rPr>
              <a:t>Juan Cristóbal Castro-Alonso</a:t>
            </a:r>
            <a:r>
              <a:rPr lang="fi-FI" sz="2000" baseline="50000" dirty="0">
                <a:solidFill>
                  <a:srgbClr val="003C64"/>
                </a:solidFill>
              </a:rPr>
              <a:t>1</a:t>
            </a:r>
            <a:r>
              <a:rPr lang="fi-FI" sz="2400" dirty="0">
                <a:solidFill>
                  <a:srgbClr val="003C64"/>
                </a:solidFill>
              </a:rPr>
              <a:t>, Paul Ayres</a:t>
            </a:r>
            <a:r>
              <a:rPr lang="fi-FI" sz="2000" baseline="50000" dirty="0">
                <a:solidFill>
                  <a:srgbClr val="003C64"/>
                </a:solidFill>
              </a:rPr>
              <a:t>2</a:t>
            </a:r>
            <a:r>
              <a:rPr lang="en-US" sz="2400" dirty="0">
                <a:solidFill>
                  <a:srgbClr val="003C64"/>
                </a:solidFill>
              </a:rPr>
              <a:t>, and </a:t>
            </a:r>
            <a:r>
              <a:rPr lang="fi-FI" sz="2400" dirty="0">
                <a:solidFill>
                  <a:srgbClr val="003C64"/>
                </a:solidFill>
              </a:rPr>
              <a:t>Fred Paas</a:t>
            </a:r>
            <a:r>
              <a:rPr lang="fi-FI" sz="2000" baseline="50000" dirty="0">
                <a:solidFill>
                  <a:srgbClr val="003C64"/>
                </a:solidFill>
              </a:rPr>
              <a:t>3,4</a:t>
            </a:r>
          </a:p>
          <a:p>
            <a:pPr marL="144000" indent="-144000" algn="ctr"/>
            <a:endParaRPr lang="fi-FI" sz="2400" baseline="30000" dirty="0">
              <a:solidFill>
                <a:srgbClr val="003C64"/>
              </a:solidFill>
            </a:endParaRPr>
          </a:p>
          <a:p>
            <a:pPr marL="144000" indent="-144000" algn="ctr"/>
            <a:endParaRPr lang="fi-FI" sz="1000" baseline="30000" dirty="0">
              <a:solidFill>
                <a:srgbClr val="003C64"/>
              </a:solidFill>
            </a:endParaRPr>
          </a:p>
          <a:p>
            <a:pPr marL="144000" indent="-144000"/>
            <a:r>
              <a:rPr lang="en-US" baseline="30000" dirty="0">
                <a:solidFill>
                  <a:srgbClr val="003C64"/>
                </a:solidFill>
              </a:rPr>
              <a:t>1 </a:t>
            </a:r>
            <a:r>
              <a:rPr lang="en-US" dirty="0">
                <a:solidFill>
                  <a:srgbClr val="003C64"/>
                </a:solidFill>
              </a:rPr>
              <a:t>Center for Advanced Research in Education (CIAE), Universidad de Chile, Chile</a:t>
            </a:r>
          </a:p>
          <a:p>
            <a:pPr marL="144000" indent="-144000"/>
            <a:r>
              <a:rPr lang="en-US" baseline="30000" dirty="0">
                <a:solidFill>
                  <a:srgbClr val="003C64"/>
                </a:solidFill>
              </a:rPr>
              <a:t>2 </a:t>
            </a:r>
            <a:r>
              <a:rPr lang="en-US" dirty="0">
                <a:solidFill>
                  <a:srgbClr val="003C64"/>
                </a:solidFill>
              </a:rPr>
              <a:t>School of Education, University of New South Wales, Australia</a:t>
            </a:r>
          </a:p>
          <a:p>
            <a:pPr marL="144000" indent="-144000"/>
            <a:r>
              <a:rPr lang="en-US" baseline="30000" dirty="0">
                <a:solidFill>
                  <a:srgbClr val="003C64"/>
                </a:solidFill>
              </a:rPr>
              <a:t>3 </a:t>
            </a:r>
            <a:r>
              <a:rPr lang="en-US" dirty="0">
                <a:solidFill>
                  <a:srgbClr val="003C64"/>
                </a:solidFill>
              </a:rPr>
              <a:t>Department of Psychology, Education, and Child Studies, Erasmus University Rotterdam, The Netherlands</a:t>
            </a:r>
          </a:p>
          <a:p>
            <a:pPr marL="144000" indent="-144000"/>
            <a:r>
              <a:rPr lang="en-US" baseline="30000" dirty="0">
                <a:solidFill>
                  <a:srgbClr val="003C64"/>
                </a:solidFill>
              </a:rPr>
              <a:t>4 </a:t>
            </a:r>
            <a:r>
              <a:rPr lang="en-US" dirty="0">
                <a:solidFill>
                  <a:srgbClr val="003C64"/>
                </a:solidFill>
              </a:rPr>
              <a:t>Early Start Research Institute, University of Wollongong, Australia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368" y="5377936"/>
            <a:ext cx="731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C64"/>
                </a:solidFill>
              </a:rPr>
              <a:t>10</a:t>
            </a:r>
            <a:r>
              <a:rPr lang="en-US" sz="2400" baseline="30000" dirty="0">
                <a:solidFill>
                  <a:srgbClr val="003C64"/>
                </a:solidFill>
              </a:rPr>
              <a:t>th</a:t>
            </a:r>
            <a:r>
              <a:rPr lang="en-US" sz="2400" dirty="0">
                <a:solidFill>
                  <a:srgbClr val="003C64"/>
                </a:solidFill>
              </a:rPr>
              <a:t> International Cognitive Load Theory Conference</a:t>
            </a:r>
          </a:p>
          <a:p>
            <a:r>
              <a:rPr lang="en-US" sz="2400" dirty="0">
                <a:solidFill>
                  <a:srgbClr val="003C64"/>
                </a:solidFill>
              </a:rPr>
              <a:t>Wollongong, Australia, 20-22 November 2017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51A58-1396-4875-A1B6-8365CC9E5164}"/>
              </a:ext>
            </a:extLst>
          </p:cNvPr>
          <p:cNvGrpSpPr/>
          <p:nvPr/>
        </p:nvGrpSpPr>
        <p:grpSpPr>
          <a:xfrm>
            <a:off x="7273600" y="5257800"/>
            <a:ext cx="1187253" cy="1071268"/>
            <a:chOff x="7273600" y="5253332"/>
            <a:chExt cx="1187253" cy="1071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00" y="5253332"/>
              <a:ext cx="1184600" cy="10712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273600" y="5726668"/>
              <a:ext cx="1187253" cy="36933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3C64"/>
                  </a:solidFill>
                </a:rPr>
                <a:t>PAI 82140021</a:t>
              </a:r>
            </a:p>
            <a:p>
              <a:pPr algn="r"/>
              <a:r>
                <a:rPr lang="en-US" sz="1200" dirty="0">
                  <a:solidFill>
                    <a:srgbClr val="003C64"/>
                  </a:solidFill>
                </a:rPr>
                <a:t>PIA – Basal FB0003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42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93842"/>
            <a:ext cx="8382509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1 - Novel Card Rotations Test</a:t>
            </a:r>
            <a:endParaRPr lang="es-ES" sz="4000" b="1" dirty="0">
              <a:solidFill>
                <a:srgbClr val="003C6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9" y="1299205"/>
            <a:ext cx="8367126" cy="4647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7/16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A2F2C-EEC9-4FAD-BDDD-E66245431E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"/>
          <a:stretch/>
        </p:blipFill>
        <p:spPr>
          <a:xfrm>
            <a:off x="2514600" y="1326501"/>
            <a:ext cx="4049878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93842"/>
            <a:ext cx="8382509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2 - Corsi Tapping Test</a:t>
            </a:r>
            <a:r>
              <a:rPr lang="en-US" sz="4000" b="1" baseline="30000" dirty="0">
                <a:solidFill>
                  <a:srgbClr val="003C64"/>
                </a:solidFill>
              </a:rPr>
              <a:t>(1)</a:t>
            </a:r>
            <a:endParaRPr lang="es-ES" sz="4000" b="1" baseline="30000" dirty="0">
              <a:solidFill>
                <a:srgbClr val="003C6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609" y="5801380"/>
            <a:ext cx="835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Milner, B. (1971). Interhemispheric differences in the localization of psychological processes in man. </a:t>
            </a:r>
            <a:r>
              <a:rPr lang="en-US" sz="1400" i="1" dirty="0">
                <a:solidFill>
                  <a:srgbClr val="003C64"/>
                </a:solidFill>
              </a:rPr>
              <a:t>British Medical Bulletin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27</a:t>
            </a:r>
            <a:r>
              <a:rPr lang="en-US" sz="1400" dirty="0">
                <a:solidFill>
                  <a:srgbClr val="003C64"/>
                </a:solidFill>
              </a:rPr>
              <a:t>(3), 272-277.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8/16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AA694-7393-4466-80FC-9053FB3F9E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8" y="1017890"/>
            <a:ext cx="82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1633" y="1610833"/>
            <a:ext cx="8370950" cy="30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Other variables</a:t>
            </a:r>
          </a:p>
          <a:p>
            <a:pPr marL="557100">
              <a:spcAft>
                <a:spcPts val="300"/>
              </a:spcAft>
            </a:pPr>
            <a:r>
              <a:rPr lang="es-ES" dirty="0" err="1">
                <a:solidFill>
                  <a:srgbClr val="003C64"/>
                </a:solidFill>
              </a:rPr>
              <a:t>Backward</a:t>
            </a:r>
            <a:r>
              <a:rPr lang="es-ES" dirty="0">
                <a:solidFill>
                  <a:srgbClr val="003C64"/>
                </a:solidFill>
                <a:cs typeface="Microsoft Sans Serif" pitchFamily="34" charset="0"/>
              </a:rPr>
              <a:t> test</a:t>
            </a:r>
            <a:endParaRPr lang="en-US" baseline="30000" dirty="0">
              <a:solidFill>
                <a:srgbClr val="003C64"/>
              </a:solidFill>
            </a:endParaRPr>
          </a:p>
          <a:p>
            <a:pPr marL="557100">
              <a:spcAft>
                <a:spcPts val="300"/>
              </a:spcAft>
            </a:pPr>
            <a:r>
              <a:rPr lang="es-ES" dirty="0">
                <a:solidFill>
                  <a:srgbClr val="003C64"/>
                </a:solidFill>
                <a:cs typeface="Microsoft Sans Serif" pitchFamily="34" charset="0"/>
              </a:rPr>
              <a:t>Block positions</a:t>
            </a:r>
          </a:p>
          <a:p>
            <a:pPr marL="557100">
              <a:spcAft>
                <a:spcPts val="300"/>
              </a:spcAft>
            </a:pPr>
            <a:r>
              <a:rPr lang="es-ES" dirty="0">
                <a:solidFill>
                  <a:srgbClr val="003C64"/>
                </a:solidFill>
                <a:cs typeface="Microsoft Sans Serif" pitchFamily="34" charset="0"/>
              </a:rPr>
              <a:t>Block color</a:t>
            </a:r>
          </a:p>
          <a:p>
            <a:pPr marL="557100">
              <a:spcAft>
                <a:spcPts val="300"/>
              </a:spcAft>
            </a:pPr>
            <a:r>
              <a:rPr lang="es-ES" dirty="0">
                <a:solidFill>
                  <a:srgbClr val="003C64"/>
                </a:solidFill>
                <a:cs typeface="Microsoft Sans Serif" pitchFamily="34" charset="0"/>
              </a:rPr>
              <a:t>Display time</a:t>
            </a:r>
          </a:p>
          <a:p>
            <a:pPr marL="557100">
              <a:spcAft>
                <a:spcPts val="300"/>
              </a:spcAft>
            </a:pPr>
            <a:r>
              <a:rPr lang="es-ES" dirty="0" err="1">
                <a:solidFill>
                  <a:srgbClr val="003C64"/>
                </a:solidFill>
                <a:cs typeface="Microsoft Sans Serif" pitchFamily="34" charset="0"/>
              </a:rPr>
              <a:t>Sequences</a:t>
            </a:r>
            <a:endParaRPr lang="es-ES" dirty="0">
              <a:solidFill>
                <a:srgbClr val="003C64"/>
              </a:solidFill>
              <a:cs typeface="Microsoft Sans Serif" pitchFamily="34" charset="0"/>
            </a:endParaRPr>
          </a:p>
          <a:p>
            <a:pPr marL="557100">
              <a:spcAft>
                <a:spcPts val="300"/>
              </a:spcAft>
            </a:pPr>
            <a:r>
              <a:rPr lang="es-ES" dirty="0" err="1">
                <a:solidFill>
                  <a:srgbClr val="003C64"/>
                </a:solidFill>
                <a:cs typeface="Microsoft Sans Serif" pitchFamily="34" charset="0"/>
              </a:rPr>
              <a:t>Language</a:t>
            </a:r>
            <a:endParaRPr lang="es-ES" dirty="0">
              <a:solidFill>
                <a:srgbClr val="003C64"/>
              </a:solidFill>
              <a:cs typeface="Microsoft Sans Serif" pitchFamily="34" charset="0"/>
            </a:endParaRPr>
          </a:p>
          <a:p>
            <a:pPr marL="557100">
              <a:spcAft>
                <a:spcPts val="300"/>
              </a:spcAft>
            </a:pPr>
            <a:r>
              <a:rPr lang="es-ES" dirty="0" err="1">
                <a:solidFill>
                  <a:srgbClr val="003C64"/>
                </a:solidFill>
                <a:cs typeface="Microsoft Sans Serif" pitchFamily="34" charset="0"/>
              </a:rPr>
              <a:t>Instructions</a:t>
            </a:r>
            <a:endParaRPr lang="es-ES" dirty="0">
              <a:solidFill>
                <a:srgbClr val="003C64"/>
              </a:solidFill>
              <a:cs typeface="Microsoft Sans Serif" pitchFamily="34" charset="0"/>
            </a:endParaRPr>
          </a:p>
          <a:p>
            <a:pPr marL="557100">
              <a:spcAft>
                <a:spcPts val="300"/>
              </a:spcAft>
            </a:pPr>
            <a:r>
              <a:rPr lang="es-ES" dirty="0" err="1">
                <a:solidFill>
                  <a:srgbClr val="003C64"/>
                </a:solidFill>
                <a:cs typeface="Microsoft Sans Serif" pitchFamily="34" charset="0"/>
              </a:rPr>
              <a:t>Practices</a:t>
            </a:r>
            <a:endParaRPr lang="es-ES" dirty="0">
              <a:solidFill>
                <a:srgbClr val="003C64"/>
              </a:solidFill>
              <a:cs typeface="Microsoft Sans Seri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9/16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58664C4-4C28-493C-A0C4-4F3CC27B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49" y="493842"/>
            <a:ext cx="8382509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Corsi Tapping Test</a:t>
            </a:r>
            <a:endParaRPr lang="es-ES" sz="4000" b="1" baseline="30000" dirty="0">
              <a:solidFill>
                <a:srgbClr val="00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93842"/>
            <a:ext cx="8382509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3 - Visual Patterns Test</a:t>
            </a:r>
            <a:r>
              <a:rPr lang="en-US" sz="4000" b="1" baseline="30000" dirty="0">
                <a:solidFill>
                  <a:srgbClr val="003C64"/>
                </a:solidFill>
              </a:rPr>
              <a:t>(1)</a:t>
            </a:r>
            <a:endParaRPr lang="es-ES" sz="4000" b="1" baseline="30000" dirty="0">
              <a:solidFill>
                <a:srgbClr val="003C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09" y="5801380"/>
            <a:ext cx="835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Della Sala, S., Gray, C., Baddeley, A., </a:t>
            </a:r>
            <a:r>
              <a:rPr lang="en-US" sz="1400" dirty="0" err="1">
                <a:solidFill>
                  <a:srgbClr val="003C64"/>
                </a:solidFill>
              </a:rPr>
              <a:t>Allamano</a:t>
            </a:r>
            <a:r>
              <a:rPr lang="en-US" sz="1400" dirty="0">
                <a:solidFill>
                  <a:srgbClr val="003C64"/>
                </a:solidFill>
              </a:rPr>
              <a:t>, N., &amp; Wilson, L. (1999). Pattern span: A tool for </a:t>
            </a:r>
            <a:r>
              <a:rPr lang="en-US" sz="1400" dirty="0" err="1">
                <a:solidFill>
                  <a:srgbClr val="003C64"/>
                </a:solidFill>
              </a:rPr>
              <a:t>unwelding</a:t>
            </a:r>
            <a:r>
              <a:rPr lang="en-US" sz="1400" dirty="0">
                <a:solidFill>
                  <a:srgbClr val="003C64"/>
                </a:solidFill>
              </a:rPr>
              <a:t> </a:t>
            </a:r>
            <a:r>
              <a:rPr lang="en-US" sz="1400" dirty="0" err="1">
                <a:solidFill>
                  <a:srgbClr val="003C64"/>
                </a:solidFill>
              </a:rPr>
              <a:t>visuo</a:t>
            </a:r>
            <a:r>
              <a:rPr lang="en-US" sz="1400" dirty="0">
                <a:solidFill>
                  <a:srgbClr val="003C64"/>
                </a:solidFill>
              </a:rPr>
              <a:t>–spatial memory. </a:t>
            </a:r>
            <a:r>
              <a:rPr lang="en-US" sz="1400" i="1" dirty="0" err="1">
                <a:solidFill>
                  <a:srgbClr val="003C64"/>
                </a:solidFill>
              </a:rPr>
              <a:t>Neuropsychologia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37</a:t>
            </a:r>
            <a:r>
              <a:rPr lang="en-US" sz="1400" dirty="0">
                <a:solidFill>
                  <a:srgbClr val="003C64"/>
                </a:solidFill>
              </a:rPr>
              <a:t>(10), 1189-1199.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10.1016/S0028-3932(98)00159-6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219200"/>
            <a:ext cx="8280000" cy="4601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66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10/16</a:t>
            </a:r>
          </a:p>
        </p:txBody>
      </p:sp>
    </p:spTree>
    <p:extLst>
      <p:ext uri="{BB962C8B-B14F-4D97-AF65-F5344CB8AC3E}">
        <p14:creationId xmlns:p14="http://schemas.microsoft.com/office/powerpoint/2010/main" val="15570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04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11/16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57200"/>
            <a:ext cx="8382509" cy="4967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Experiment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050" y="1143000"/>
            <a:ext cx="3951350" cy="14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Mixed Design</a:t>
            </a: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</a:rPr>
              <a:t>Within-subjects:</a:t>
            </a: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</a:rPr>
              <a:t>3 tests (Novel CRT, Corsi, VPT)</a:t>
            </a: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</a:rPr>
              <a:t>+ STEM task (vinification)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75133-5BBF-44E1-B054-2E796AB89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1" y="3429000"/>
            <a:ext cx="7921791" cy="27361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E99906-EC28-4CC6-9D22-AD91CF6B9B16}"/>
              </a:ext>
            </a:extLst>
          </p:cNvPr>
          <p:cNvGrpSpPr/>
          <p:nvPr/>
        </p:nvGrpSpPr>
        <p:grpSpPr>
          <a:xfrm>
            <a:off x="4887433" y="1545151"/>
            <a:ext cx="2808767" cy="1623824"/>
            <a:chOff x="4724400" y="1545151"/>
            <a:chExt cx="2808767" cy="16238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4DC6C0-E695-488B-B8E1-5CF8AF1E5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1" y="1860585"/>
              <a:ext cx="2351566" cy="1308390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05FF8A44-75B1-4455-9B67-1FB8EF8C3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1545151"/>
              <a:ext cx="2808350" cy="33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557100">
                <a:spcAft>
                  <a:spcPts val="300"/>
                </a:spcAft>
              </a:pPr>
              <a:r>
                <a:rPr lang="en-US" dirty="0">
                  <a:solidFill>
                    <a:srgbClr val="003C64"/>
                  </a:solidFill>
                </a:rPr>
                <a:t>Between-subjects: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04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12/16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57200"/>
            <a:ext cx="8382509" cy="4967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Hypotheses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050" y="1644616"/>
            <a:ext cx="8370950" cy="14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H1: Males &gt; Females in the 3 Tests + STEM task</a:t>
            </a:r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H2: Positive correlations between the STEM task and the 3 Tests</a:t>
            </a:r>
          </a:p>
          <a:p>
            <a:pPr marL="3420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H3: For the STEM task, Pause &gt; No Pause</a:t>
            </a:r>
          </a:p>
        </p:txBody>
      </p:sp>
    </p:spTree>
    <p:extLst>
      <p:ext uri="{BB962C8B-B14F-4D97-AF65-F5344CB8AC3E}">
        <p14:creationId xmlns:p14="http://schemas.microsoft.com/office/powerpoint/2010/main" val="151415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04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13/16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57200"/>
            <a:ext cx="8382509" cy="4967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Methods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2050" y="1416016"/>
            <a:ext cx="8370950" cy="307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0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80 Chilean STEM technical students (50% W, </a:t>
            </a:r>
            <a:r>
              <a:rPr lang="en-US" sz="2400" i="1" dirty="0">
                <a:solidFill>
                  <a:srgbClr val="003C64"/>
                </a:solidFill>
                <a:cs typeface="Microsoft Sans Serif" pitchFamily="34" charset="0"/>
              </a:rPr>
              <a:t>M</a:t>
            </a: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 = 21.43 years)</a:t>
            </a:r>
          </a:p>
          <a:p>
            <a:pPr marL="3420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Not all did backward Corsi, so </a:t>
            </a:r>
            <a:r>
              <a:rPr lang="en-US" sz="2400" i="1" dirty="0">
                <a:solidFill>
                  <a:srgbClr val="003C64"/>
                </a:solidFill>
                <a:cs typeface="Microsoft Sans Serif" pitchFamily="34" charset="0"/>
              </a:rPr>
              <a:t>N</a:t>
            </a: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 = 75:</a:t>
            </a: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</a:rPr>
              <a:t>18 Male/Pause, 19 Male/No Pause, 20 Females/Pause, 18 Females/No Pause </a:t>
            </a:r>
          </a:p>
          <a:p>
            <a:pPr marL="3420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Order: </a:t>
            </a:r>
          </a:p>
          <a:p>
            <a:pPr marL="9000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3C64"/>
                </a:solidFill>
              </a:rPr>
              <a:t>Novel Card Rotations Test</a:t>
            </a:r>
          </a:p>
          <a:p>
            <a:pPr marL="9000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3C64"/>
                </a:solidFill>
              </a:rPr>
              <a:t>Corsi Tapping Test</a:t>
            </a:r>
          </a:p>
          <a:p>
            <a:pPr marL="9000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3C64"/>
                </a:solidFill>
              </a:rPr>
              <a:t>Visual Patterns Test</a:t>
            </a:r>
          </a:p>
          <a:p>
            <a:pPr marL="9000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3C64"/>
                </a:solidFill>
              </a:rPr>
              <a:t>Animation (Pause vs No Pause)</a:t>
            </a:r>
          </a:p>
          <a:p>
            <a:pPr marL="900000" indent="-3429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003C64"/>
                </a:solidFill>
              </a:rPr>
              <a:t>Multimedia Retention Test</a:t>
            </a:r>
          </a:p>
        </p:txBody>
      </p:sp>
    </p:spTree>
    <p:extLst>
      <p:ext uri="{BB962C8B-B14F-4D97-AF65-F5344CB8AC3E}">
        <p14:creationId xmlns:p14="http://schemas.microsoft.com/office/powerpoint/2010/main" val="158584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84D0-D1F2-4D75-8B4E-9CFD65B18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66800"/>
            <a:ext cx="4495800" cy="5206195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57200"/>
            <a:ext cx="8382509" cy="4967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Results</a:t>
            </a:r>
            <a:endParaRPr lang="es-ES" sz="4000" b="1" dirty="0">
              <a:solidFill>
                <a:srgbClr val="003C6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372140" y="1076235"/>
                <a:ext cx="3895060" cy="2657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noAutofit/>
              </a:bodyPr>
              <a:lstStyle/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C64"/>
                    </a:solidFill>
                    <a:cs typeface="Microsoft Sans Serif" pitchFamily="34" charset="0"/>
                  </a:rPr>
                  <a:t>Within-subjects</a:t>
                </a:r>
              </a:p>
              <a:p>
                <a:pPr marL="557100">
                  <a:spcAft>
                    <a:spcPts val="300"/>
                  </a:spcAft>
                </a:pPr>
                <a:r>
                  <a:rPr lang="en-US" i="1" dirty="0">
                    <a:solidFill>
                      <a:srgbClr val="003C64"/>
                    </a:solidFill>
                  </a:rPr>
                  <a:t>F</a:t>
                </a:r>
                <a:r>
                  <a:rPr lang="en-US" dirty="0">
                    <a:solidFill>
                      <a:srgbClr val="003C64"/>
                    </a:solidFill>
                  </a:rPr>
                  <a:t> = 218.15, </a:t>
                </a:r>
                <a:r>
                  <a:rPr lang="en-US" i="1" dirty="0">
                    <a:solidFill>
                      <a:srgbClr val="003C64"/>
                    </a:solidFill>
                  </a:rPr>
                  <a:t>p </a:t>
                </a:r>
                <a:r>
                  <a:rPr lang="en-US" dirty="0">
                    <a:solidFill>
                      <a:srgbClr val="003C64"/>
                    </a:solidFill>
                  </a:rPr>
                  <a:t>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en-US" i="1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3C64"/>
                    </a:solidFill>
                  </a:rPr>
                  <a:t> = .75 </a:t>
                </a:r>
              </a:p>
              <a:p>
                <a:pPr marL="3420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C64"/>
                    </a:solidFill>
                    <a:cs typeface="Microsoft Sans Serif" pitchFamily="34" charset="0"/>
                  </a:rPr>
                  <a:t>Between-subjects </a:t>
                </a:r>
              </a:p>
              <a:p>
                <a:pPr marL="557100">
                  <a:spcAft>
                    <a:spcPts val="300"/>
                  </a:spcAft>
                </a:pPr>
                <a:r>
                  <a:rPr lang="en-US" i="1" dirty="0">
                    <a:solidFill>
                      <a:srgbClr val="003C64"/>
                    </a:solidFill>
                  </a:rPr>
                  <a:t>F </a:t>
                </a:r>
                <a:r>
                  <a:rPr lang="en-US" dirty="0">
                    <a:solidFill>
                      <a:srgbClr val="003C64"/>
                    </a:solidFill>
                  </a:rPr>
                  <a:t>= 4.43, </a:t>
                </a:r>
                <a:r>
                  <a:rPr lang="en-US" i="1" dirty="0">
                    <a:solidFill>
                      <a:srgbClr val="003C64"/>
                    </a:solidFill>
                  </a:rPr>
                  <a:t>p </a:t>
                </a:r>
                <a:r>
                  <a:rPr lang="en-US" dirty="0">
                    <a:solidFill>
                      <a:srgbClr val="003C64"/>
                    </a:solidFill>
                  </a:rPr>
                  <a:t>= .039,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</m:t>
                        </m:r>
                      </m:e>
                      <m:sub>
                        <m:r>
                          <a:rPr lang="en-US" i="1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solidFill>
                              <a:srgbClr val="003C6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3C64"/>
                    </a:solidFill>
                  </a:rPr>
                  <a:t> = .06</a:t>
                </a:r>
              </a:p>
              <a:p>
                <a:pPr marL="557100">
                  <a:spcAft>
                    <a:spcPts val="300"/>
                  </a:spcAft>
                </a:pPr>
                <a:r>
                  <a:rPr lang="en-US" dirty="0">
                    <a:solidFill>
                      <a:srgbClr val="003C64"/>
                    </a:solidFill>
                  </a:rPr>
                  <a:t>Males </a:t>
                </a:r>
                <a:r>
                  <a:rPr lang="en-US" i="1" dirty="0">
                    <a:solidFill>
                      <a:srgbClr val="003C64"/>
                    </a:solidFill>
                  </a:rPr>
                  <a:t>M </a:t>
                </a:r>
                <a:r>
                  <a:rPr lang="en-US" dirty="0">
                    <a:solidFill>
                      <a:srgbClr val="003C64"/>
                    </a:solidFill>
                  </a:rPr>
                  <a:t>= 58.16 [54.85–61.46]</a:t>
                </a:r>
              </a:p>
              <a:p>
                <a:pPr marL="557100">
                  <a:spcAft>
                    <a:spcPts val="300"/>
                  </a:spcAft>
                </a:pPr>
                <a:r>
                  <a:rPr lang="en-US" dirty="0">
                    <a:solidFill>
                      <a:srgbClr val="003C64"/>
                    </a:solidFill>
                  </a:rPr>
                  <a:t>Females </a:t>
                </a:r>
                <a:r>
                  <a:rPr lang="en-US" i="1" dirty="0">
                    <a:solidFill>
                      <a:srgbClr val="003C64"/>
                    </a:solidFill>
                  </a:rPr>
                  <a:t>M </a:t>
                </a:r>
                <a:r>
                  <a:rPr lang="en-US" dirty="0">
                    <a:solidFill>
                      <a:srgbClr val="003C64"/>
                    </a:solidFill>
                  </a:rPr>
                  <a:t>= 53.25 [49.99–56.52]</a:t>
                </a:r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140" y="1076235"/>
                <a:ext cx="3895060" cy="2657565"/>
              </a:xfrm>
              <a:prstGeom prst="rect">
                <a:avLst/>
              </a:prstGeom>
              <a:blipFill>
                <a:blip r:embed="rId4"/>
                <a:stretch>
                  <a:fillRect l="-4382" t="-36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6F0CDC4-7475-4A99-8950-6A6451F8909E}"/>
              </a:ext>
            </a:extLst>
          </p:cNvPr>
          <p:cNvSpPr txBox="1"/>
          <p:nvPr/>
        </p:nvSpPr>
        <p:spPr>
          <a:xfrm>
            <a:off x="80204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14/16</a:t>
            </a:r>
          </a:p>
        </p:txBody>
      </p:sp>
    </p:spTree>
    <p:extLst>
      <p:ext uri="{BB962C8B-B14F-4D97-AF65-F5344CB8AC3E}">
        <p14:creationId xmlns:p14="http://schemas.microsoft.com/office/powerpoint/2010/main" val="121849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57200"/>
            <a:ext cx="8382509" cy="4967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Results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81000" y="1124146"/>
            <a:ext cx="8370950" cy="4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Correlations</a:t>
            </a:r>
            <a:endParaRPr lang="en-US" dirty="0">
              <a:solidFill>
                <a:srgbClr val="003C64"/>
              </a:solidFill>
            </a:endParaRPr>
          </a:p>
          <a:p>
            <a:pPr marL="9000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C6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D8109-DE44-47E4-B6B2-55D858EED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67" y="1768616"/>
            <a:ext cx="5055083" cy="3793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797A1-28AA-4D3E-8207-1C2949A79BC3}"/>
              </a:ext>
            </a:extLst>
          </p:cNvPr>
          <p:cNvSpPr txBox="1"/>
          <p:nvPr/>
        </p:nvSpPr>
        <p:spPr>
          <a:xfrm>
            <a:off x="80204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15/16</a:t>
            </a:r>
          </a:p>
        </p:txBody>
      </p:sp>
    </p:spTree>
    <p:extLst>
      <p:ext uri="{BB962C8B-B14F-4D97-AF65-F5344CB8AC3E}">
        <p14:creationId xmlns:p14="http://schemas.microsoft.com/office/powerpoint/2010/main" val="252062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050" y="493842"/>
            <a:ext cx="8370950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Conclusion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270" y="1371600"/>
            <a:ext cx="837273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In order of difficulty:</a:t>
            </a:r>
          </a:p>
          <a:p>
            <a:pPr marL="557100"/>
            <a:r>
              <a:rPr lang="en-US" dirty="0">
                <a:solidFill>
                  <a:srgbClr val="003C64"/>
                </a:solidFill>
                <a:cs typeface="Microsoft Sans Serif" pitchFamily="34" charset="0"/>
              </a:rPr>
              <a:t>Visual Patterns Test &lt; Retention Test = Corsi Tapping Test &lt; Novel Card Rotations Test</a:t>
            </a:r>
          </a:p>
          <a:p>
            <a:pPr marL="3420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H1: Males would show higher scores than females in the four tasks</a:t>
            </a:r>
          </a:p>
          <a:p>
            <a:pPr marL="557100" lvl="0"/>
            <a:r>
              <a:rPr lang="es-ES" dirty="0" err="1">
                <a:solidFill>
                  <a:srgbClr val="003C64"/>
                </a:solidFill>
              </a:rPr>
              <a:t>Overall</a:t>
            </a:r>
            <a:r>
              <a:rPr lang="es-ES" dirty="0">
                <a:solidFill>
                  <a:srgbClr val="003C64"/>
                </a:solidFill>
              </a:rPr>
              <a:t> </a:t>
            </a:r>
            <a:r>
              <a:rPr lang="es-ES" dirty="0" err="1">
                <a:solidFill>
                  <a:srgbClr val="003C64"/>
                </a:solidFill>
              </a:rPr>
              <a:t>male</a:t>
            </a:r>
            <a:r>
              <a:rPr lang="es-ES" dirty="0">
                <a:solidFill>
                  <a:srgbClr val="003C64"/>
                </a:solidFill>
              </a:rPr>
              <a:t> </a:t>
            </a:r>
            <a:r>
              <a:rPr lang="es-ES" dirty="0" err="1">
                <a:solidFill>
                  <a:srgbClr val="003C64"/>
                </a:solidFill>
              </a:rPr>
              <a:t>advantage</a:t>
            </a:r>
            <a:r>
              <a:rPr lang="es-ES" dirty="0">
                <a:solidFill>
                  <a:srgbClr val="003C64"/>
                </a:solidFill>
              </a:rPr>
              <a:t>, </a:t>
            </a:r>
            <a:r>
              <a:rPr lang="es-ES" dirty="0" err="1">
                <a:solidFill>
                  <a:srgbClr val="003C64"/>
                </a:solidFill>
              </a:rPr>
              <a:t>but</a:t>
            </a:r>
            <a:r>
              <a:rPr lang="es-ES" dirty="0">
                <a:solidFill>
                  <a:srgbClr val="003C64"/>
                </a:solidFill>
              </a:rPr>
              <a:t> </a:t>
            </a:r>
            <a:r>
              <a:rPr lang="es-ES" dirty="0" err="1">
                <a:solidFill>
                  <a:srgbClr val="003C64"/>
                </a:solidFill>
              </a:rPr>
              <a:t>not</a:t>
            </a:r>
            <a:r>
              <a:rPr lang="es-ES" dirty="0">
                <a:solidFill>
                  <a:srgbClr val="003C64"/>
                </a:solidFill>
              </a:rPr>
              <a:t> </a:t>
            </a:r>
            <a:r>
              <a:rPr lang="es-ES" dirty="0" err="1">
                <a:solidFill>
                  <a:srgbClr val="003C64"/>
                </a:solidFill>
              </a:rPr>
              <a:t>for</a:t>
            </a:r>
            <a:r>
              <a:rPr lang="es-ES" dirty="0">
                <a:solidFill>
                  <a:srgbClr val="003C64"/>
                </a:solidFill>
              </a:rPr>
              <a:t> individual </a:t>
            </a:r>
            <a:r>
              <a:rPr lang="es-ES" dirty="0" err="1">
                <a:solidFill>
                  <a:srgbClr val="003C64"/>
                </a:solidFill>
              </a:rPr>
              <a:t>tasks</a:t>
            </a:r>
            <a:endParaRPr lang="es-ES" dirty="0">
              <a:solidFill>
                <a:srgbClr val="003C64"/>
              </a:solidFill>
            </a:endParaRPr>
          </a:p>
          <a:p>
            <a:pPr marL="342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H2: The scores in the three visuospatial tests would be positively correlated with the scores in the retention test</a:t>
            </a:r>
          </a:p>
          <a:p>
            <a:pPr marL="558000"/>
            <a:r>
              <a:rPr lang="en-US" dirty="0">
                <a:solidFill>
                  <a:srgbClr val="003C64"/>
                </a:solidFill>
              </a:rPr>
              <a:t>Visual Patterns Test did not correlate with the Multimedia Retention Test</a:t>
            </a:r>
          </a:p>
          <a:p>
            <a:pPr marL="342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H3: The pause animation condition would show higher scores in the retention test than the no pause condition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B50B0B-5390-4E32-A140-96EB30703368}"/>
              </a:ext>
            </a:extLst>
          </p:cNvPr>
          <p:cNvGrpSpPr/>
          <p:nvPr/>
        </p:nvGrpSpPr>
        <p:grpSpPr>
          <a:xfrm>
            <a:off x="1524000" y="2452967"/>
            <a:ext cx="864000" cy="432000"/>
            <a:chOff x="1524000" y="2286000"/>
            <a:chExt cx="864000" cy="432000"/>
          </a:xfrm>
        </p:grpSpPr>
        <p:pic>
          <p:nvPicPr>
            <p:cNvPr id="4" name="Graphic 3" descr="Checkmark">
              <a:extLst>
                <a:ext uri="{FF2B5EF4-FFF2-40B4-BE49-F238E27FC236}">
                  <a16:creationId xmlns:a16="http://schemas.microsoft.com/office/drawing/2014/main" id="{50705C0C-9783-4991-9D68-BC842BFB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24000" y="2286000"/>
              <a:ext cx="432000" cy="432000"/>
            </a:xfrm>
            <a:prstGeom prst="rect">
              <a:avLst/>
            </a:prstGeom>
          </p:spPr>
        </p:pic>
        <p:pic>
          <p:nvPicPr>
            <p:cNvPr id="7" name="Graphic 6" descr="Close">
              <a:extLst>
                <a:ext uri="{FF2B5EF4-FFF2-40B4-BE49-F238E27FC236}">
                  <a16:creationId xmlns:a16="http://schemas.microsoft.com/office/drawing/2014/main" id="{4E91AF15-CB55-4857-9C04-CF8D77AD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56000" y="2286000"/>
              <a:ext cx="432000" cy="432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127348-6732-4C52-B73A-29A3C0CF0EC5}"/>
              </a:ext>
            </a:extLst>
          </p:cNvPr>
          <p:cNvGrpSpPr/>
          <p:nvPr/>
        </p:nvGrpSpPr>
        <p:grpSpPr>
          <a:xfrm>
            <a:off x="6705600" y="3541033"/>
            <a:ext cx="864000" cy="432000"/>
            <a:chOff x="1524000" y="2286000"/>
            <a:chExt cx="864000" cy="432000"/>
          </a:xfrm>
        </p:grpSpPr>
        <p:pic>
          <p:nvPicPr>
            <p:cNvPr id="11" name="Graphic 10" descr="Checkmark">
              <a:extLst>
                <a:ext uri="{FF2B5EF4-FFF2-40B4-BE49-F238E27FC236}">
                  <a16:creationId xmlns:a16="http://schemas.microsoft.com/office/drawing/2014/main" id="{5EF4D932-4EA1-47FA-A848-1640BCB82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24000" y="2286000"/>
              <a:ext cx="432000" cy="432000"/>
            </a:xfrm>
            <a:prstGeom prst="rect">
              <a:avLst/>
            </a:prstGeom>
          </p:spPr>
        </p:pic>
        <p:pic>
          <p:nvPicPr>
            <p:cNvPr id="12" name="Graphic 11" descr="Close">
              <a:extLst>
                <a:ext uri="{FF2B5EF4-FFF2-40B4-BE49-F238E27FC236}">
                  <a16:creationId xmlns:a16="http://schemas.microsoft.com/office/drawing/2014/main" id="{3820E388-2FBB-4984-B998-98F9371CE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56000" y="2286000"/>
              <a:ext cx="432000" cy="432000"/>
            </a:xfrm>
            <a:prstGeom prst="rect">
              <a:avLst/>
            </a:prstGeom>
          </p:spPr>
        </p:pic>
      </p:grpSp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B80A974D-8A62-4FAF-9B27-1E5CCD56F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4200" y="4648200"/>
            <a:ext cx="432000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6C1C8C-2529-447D-81FB-D6164598EC08}"/>
              </a:ext>
            </a:extLst>
          </p:cNvPr>
          <p:cNvSpPr txBox="1"/>
          <p:nvPr/>
        </p:nvSpPr>
        <p:spPr>
          <a:xfrm>
            <a:off x="8020489" y="64023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16/16</a:t>
            </a:r>
          </a:p>
        </p:txBody>
      </p:sp>
    </p:spTree>
    <p:extLst>
      <p:ext uri="{BB962C8B-B14F-4D97-AF65-F5344CB8AC3E}">
        <p14:creationId xmlns:p14="http://schemas.microsoft.com/office/powerpoint/2010/main" val="335516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41967" y="1428494"/>
            <a:ext cx="5670699" cy="503802"/>
          </a:xfrm>
        </p:spPr>
        <p:txBody>
          <a:bodyPr lIns="0" tIns="0" rIns="0" bIns="0">
            <a:noAutofit/>
          </a:bodyPr>
          <a:lstStyle/>
          <a:p>
            <a:r>
              <a:rPr lang="en-US" b="1" dirty="0">
                <a:solidFill>
                  <a:srgbClr val="003C64"/>
                </a:solidFill>
              </a:rPr>
              <a:t>jccastro@ciae.uchile.cl</a:t>
            </a:r>
            <a:endParaRPr lang="es-ES" sz="4000" b="1" dirty="0">
              <a:solidFill>
                <a:srgbClr val="003C6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51160" y="3010595"/>
            <a:ext cx="3657600" cy="540000"/>
            <a:chOff x="2819400" y="3014104"/>
            <a:chExt cx="3657600" cy="540000"/>
          </a:xfrm>
        </p:grpSpPr>
        <p:sp>
          <p:nvSpPr>
            <p:cNvPr id="6" name="Title 2"/>
            <p:cNvSpPr txBox="1">
              <a:spLocks/>
            </p:cNvSpPr>
            <p:nvPr/>
          </p:nvSpPr>
          <p:spPr>
            <a:xfrm>
              <a:off x="3422226" y="3031745"/>
              <a:ext cx="3054774" cy="50471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err="1">
                  <a:solidFill>
                    <a:srgbClr val="003C64"/>
                  </a:solidFill>
                </a:rPr>
                <a:t>DrCrisCastro</a:t>
              </a:r>
              <a:endParaRPr lang="es-ES" b="1" dirty="0">
                <a:solidFill>
                  <a:srgbClr val="003C64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014104"/>
              <a:ext cx="540000" cy="540000"/>
            </a:xfrm>
            <a:prstGeom prst="rect">
              <a:avLst/>
            </a:prstGeom>
          </p:spPr>
        </p:pic>
      </p:grpSp>
      <p:sp>
        <p:nvSpPr>
          <p:cNvPr id="9" name="Title 2">
            <a:hlinkClick r:id="rId4"/>
          </p:cNvPr>
          <p:cNvSpPr txBox="1">
            <a:spLocks/>
          </p:cNvSpPr>
          <p:nvPr/>
        </p:nvSpPr>
        <p:spPr>
          <a:xfrm>
            <a:off x="1741967" y="4628894"/>
            <a:ext cx="5670699" cy="503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C64"/>
                </a:solidFill>
              </a:rPr>
              <a:t>www.drcriscastro.com</a:t>
            </a:r>
            <a:endParaRPr lang="es-ES" sz="4000" b="1" dirty="0">
              <a:solidFill>
                <a:srgbClr val="00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6914C-D6D7-4183-8603-59C210BE9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2" y="609600"/>
            <a:ext cx="802975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03609" y="1686560"/>
            <a:ext cx="5768591" cy="410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Cognitive Load and Visuospatial Abilities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03C64"/>
                </a:solidFill>
                <a:cs typeface="Microsoft Sans Serif" pitchFamily="34" charset="0"/>
              </a:rPr>
              <a:t>Gender</a:t>
            </a:r>
            <a:r>
              <a:rPr lang="es-ES" sz="2400" dirty="0">
                <a:solidFill>
                  <a:srgbClr val="003C64"/>
                </a:solidFill>
                <a:cs typeface="Microsoft Sans Serif" pitchFamily="34" charset="0"/>
              </a:rPr>
              <a:t> and </a:t>
            </a: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Visuospatial Abilities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3C64"/>
                </a:solidFill>
                <a:cs typeface="Microsoft Sans Serif" pitchFamily="34" charset="0"/>
              </a:rPr>
              <a:t>STEM and </a:t>
            </a: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Visuospatial Abilities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The Transient Information Effect</a:t>
            </a:r>
          </a:p>
          <a:p>
            <a:pPr marL="3420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Project PAI 82140021</a:t>
            </a: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  <a:cs typeface="Microsoft Sans Serif" pitchFamily="34" charset="0"/>
              </a:rPr>
              <a:t>Battery of 9 visuospatial tests</a:t>
            </a: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  <a:cs typeface="Microsoft Sans Serif" pitchFamily="34" charset="0"/>
              </a:rPr>
              <a:t>Novel Card Rotations, Corsi Tapping, Visual Patterns</a:t>
            </a:r>
          </a:p>
          <a:p>
            <a:pPr marL="3420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Experiment </a:t>
            </a:r>
          </a:p>
          <a:p>
            <a:pPr marL="5580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  <a:cs typeface="Microsoft Sans Serif" pitchFamily="34" charset="0"/>
              </a:rPr>
              <a:t>Design, Hypotheses, Methods </a:t>
            </a:r>
          </a:p>
          <a:p>
            <a:pPr marL="5580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  <a:cs typeface="Microsoft Sans Serif" pitchFamily="34" charset="0"/>
              </a:rPr>
              <a:t>Results &amp; Conclusion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aseline="30000" dirty="0">
              <a:solidFill>
                <a:srgbClr val="003C64"/>
              </a:solidFill>
              <a:cs typeface="Microsoft Sans Serif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49" y="493842"/>
            <a:ext cx="8382509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Outline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1/16</a:t>
            </a:r>
          </a:p>
        </p:txBody>
      </p:sp>
    </p:spTree>
    <p:extLst>
      <p:ext uri="{BB962C8B-B14F-4D97-AF65-F5344CB8AC3E}">
        <p14:creationId xmlns:p14="http://schemas.microsoft.com/office/powerpoint/2010/main" val="55356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619" y="493842"/>
            <a:ext cx="8599550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Cognitive Load and Visuospatial Abilities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7130" y="1686560"/>
            <a:ext cx="8370950" cy="19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3C64"/>
                </a:solidFill>
                <a:cs typeface="Microsoft Sans Serif" pitchFamily="34" charset="0"/>
              </a:rPr>
              <a:t>How to measure cognitive load or working memory load?</a:t>
            </a:r>
            <a:r>
              <a:rPr lang="en-AU" sz="2400" baseline="30000" dirty="0">
                <a:solidFill>
                  <a:srgbClr val="003C64"/>
                </a:solidFill>
                <a:cs typeface="Microsoft Sans Serif" pitchFamily="34" charset="0"/>
              </a:rPr>
              <a:t>(1)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3C64"/>
                </a:solidFill>
                <a:cs typeface="Microsoft Sans Serif" pitchFamily="34" charset="0"/>
              </a:rPr>
              <a:t>Working memory includes a visuospatial subcomponent</a:t>
            </a:r>
            <a:r>
              <a:rPr lang="en-US" sz="2400" baseline="30000" dirty="0">
                <a:solidFill>
                  <a:srgbClr val="003C64"/>
                </a:solidFill>
                <a:cs typeface="Microsoft Sans Serif" pitchFamily="34" charset="0"/>
              </a:rPr>
              <a:t>(2)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The subprocessor is related to spatial ability</a:t>
            </a:r>
            <a:r>
              <a:rPr lang="en-US" sz="2400" baseline="30000" dirty="0">
                <a:solidFill>
                  <a:srgbClr val="003C64"/>
                </a:solidFill>
                <a:cs typeface="Microsoft Sans Serif" pitchFamily="34" charset="0"/>
              </a:rPr>
              <a:t>(3)</a:t>
            </a:r>
          </a:p>
          <a:p>
            <a:pPr marL="557100"/>
            <a:r>
              <a:rPr lang="en-US" dirty="0">
                <a:solidFill>
                  <a:srgbClr val="003C64"/>
                </a:solidFill>
                <a:cs typeface="Microsoft Sans Serif" pitchFamily="34" charset="0"/>
              </a:rPr>
              <a:t>“S</a:t>
            </a:r>
            <a:r>
              <a:rPr lang="en-AU" dirty="0">
                <a:solidFill>
                  <a:srgbClr val="003C64"/>
                </a:solidFill>
                <a:cs typeface="Microsoft Sans Serif" pitchFamily="34" charset="0"/>
              </a:rPr>
              <a:t>kill in representing and transforming symbolic or nonlinguistic information through space.”</a:t>
            </a:r>
            <a:r>
              <a:rPr lang="en-US" baseline="30000" dirty="0">
                <a:solidFill>
                  <a:srgbClr val="003C64"/>
                </a:solidFill>
                <a:cs typeface="Microsoft Sans Serif" pitchFamily="34" charset="0"/>
              </a:rPr>
              <a:t>(4)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609" y="4067198"/>
            <a:ext cx="8359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Kirschner, P. A., Ayres, P., &amp; Chandler, P. (2011). Contemporary cognitive load theory research: The good, the bad and the ugly. </a:t>
            </a:r>
            <a:r>
              <a:rPr lang="en-US" sz="1400" i="1" dirty="0">
                <a:solidFill>
                  <a:srgbClr val="003C64"/>
                </a:solidFill>
              </a:rPr>
              <a:t>Computers in Human Behavior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27</a:t>
            </a:r>
            <a:r>
              <a:rPr lang="en-US" sz="1400" dirty="0">
                <a:solidFill>
                  <a:srgbClr val="003C64"/>
                </a:solidFill>
              </a:rPr>
              <a:t>(1), 99-105.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10.1016/j.chb.2010.06.025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Baddeley, A. (2012). Working memory: Theories, models, and controversies. </a:t>
            </a:r>
            <a:r>
              <a:rPr lang="en-US" sz="1400" i="1" dirty="0">
                <a:solidFill>
                  <a:srgbClr val="003C64"/>
                </a:solidFill>
              </a:rPr>
              <a:t>Annual Review of Psychology, 63</a:t>
            </a:r>
            <a:r>
              <a:rPr lang="en-US" sz="1400" dirty="0">
                <a:solidFill>
                  <a:srgbClr val="003C64"/>
                </a:solidFill>
              </a:rPr>
              <a:t>(1), 1-29.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10.1146/annurev-psych-120710-100422</a:t>
            </a:r>
          </a:p>
          <a:p>
            <a:pPr marL="342900" indent="-342900">
              <a:buAutoNum type="arabicParenBoth"/>
            </a:pPr>
            <a:r>
              <a:rPr lang="en-US" sz="1400" dirty="0" err="1">
                <a:solidFill>
                  <a:srgbClr val="003C64"/>
                </a:solidFill>
              </a:rPr>
              <a:t>Salthouse</a:t>
            </a:r>
            <a:r>
              <a:rPr lang="en-US" sz="1400" dirty="0">
                <a:solidFill>
                  <a:srgbClr val="003C64"/>
                </a:solidFill>
              </a:rPr>
              <a:t>, T. A., Mitchell, D. R. D., </a:t>
            </a:r>
            <a:r>
              <a:rPr lang="en-US" sz="1400" dirty="0" err="1">
                <a:solidFill>
                  <a:srgbClr val="003C64"/>
                </a:solidFill>
              </a:rPr>
              <a:t>Skovronek</a:t>
            </a:r>
            <a:r>
              <a:rPr lang="en-US" sz="1400" dirty="0">
                <a:solidFill>
                  <a:srgbClr val="003C64"/>
                </a:solidFill>
              </a:rPr>
              <a:t>, E., &amp; Babcock, R. L. (1989). Effects of adult age and working memory on reasoning and spatial abilities. </a:t>
            </a:r>
            <a:r>
              <a:rPr lang="en-US" sz="1400" i="1" dirty="0">
                <a:solidFill>
                  <a:srgbClr val="003C64"/>
                </a:solidFill>
              </a:rPr>
              <a:t>Journal of Experimental Psychology: Learning, Memory, and Cognition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15</a:t>
            </a:r>
            <a:r>
              <a:rPr lang="en-US" sz="1400" dirty="0">
                <a:solidFill>
                  <a:srgbClr val="003C64"/>
                </a:solidFill>
              </a:rPr>
              <a:t>(3), 507-516.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10.1037/0278-7393.15.3.507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Terlecki, M. S., &amp; </a:t>
            </a:r>
            <a:r>
              <a:rPr lang="en-US" sz="1400" dirty="0" err="1">
                <a:solidFill>
                  <a:srgbClr val="003C64"/>
                </a:solidFill>
              </a:rPr>
              <a:t>Newcombe</a:t>
            </a:r>
            <a:r>
              <a:rPr lang="en-US" sz="1400" dirty="0">
                <a:solidFill>
                  <a:srgbClr val="003C64"/>
                </a:solidFill>
              </a:rPr>
              <a:t>, N. S. (2005). How important is the digital divide? The relation of computer and videogame usage to gender differences in mental rotation ability. </a:t>
            </a:r>
            <a:r>
              <a:rPr lang="en-US" sz="1400" i="1" dirty="0">
                <a:solidFill>
                  <a:srgbClr val="003C64"/>
                </a:solidFill>
              </a:rPr>
              <a:t>Sex Roles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53</a:t>
            </a:r>
            <a:r>
              <a:rPr lang="en-US" sz="1400" dirty="0">
                <a:solidFill>
                  <a:srgbClr val="003C64"/>
                </a:solidFill>
              </a:rPr>
              <a:t>(5-6), 433-441.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10.1007/s11199-005-6765-0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2/16</a:t>
            </a:r>
          </a:p>
        </p:txBody>
      </p:sp>
    </p:spTree>
    <p:extLst>
      <p:ext uri="{BB962C8B-B14F-4D97-AF65-F5344CB8AC3E}">
        <p14:creationId xmlns:p14="http://schemas.microsoft.com/office/powerpoint/2010/main" val="21835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" y="1788160"/>
            <a:ext cx="7543800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609" y="5585936"/>
            <a:ext cx="835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 err="1">
                <a:solidFill>
                  <a:srgbClr val="003C64"/>
                </a:solidFill>
              </a:rPr>
              <a:t>Lippa</a:t>
            </a:r>
            <a:r>
              <a:rPr lang="en-US" sz="1400" dirty="0">
                <a:solidFill>
                  <a:srgbClr val="003C64"/>
                </a:solidFill>
              </a:rPr>
              <a:t>, R. A., </a:t>
            </a:r>
            <a:r>
              <a:rPr lang="en-US" sz="1400" dirty="0" err="1">
                <a:solidFill>
                  <a:srgbClr val="003C64"/>
                </a:solidFill>
              </a:rPr>
              <a:t>Collaer</a:t>
            </a:r>
            <a:r>
              <a:rPr lang="en-US" sz="1400" dirty="0">
                <a:solidFill>
                  <a:srgbClr val="003C64"/>
                </a:solidFill>
              </a:rPr>
              <a:t>, M. L., &amp; Peters, M. (2010). Sex differences in mental rotation and line angle judgments are positively associated with gender equality and economic development across 53 nations. </a:t>
            </a:r>
            <a:r>
              <a:rPr lang="en-US" sz="1400" i="1" dirty="0">
                <a:solidFill>
                  <a:srgbClr val="003C64"/>
                </a:solidFill>
              </a:rPr>
              <a:t>Archives of Sexual Behavior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39</a:t>
            </a:r>
            <a:r>
              <a:rPr lang="en-US" sz="1400" dirty="0">
                <a:solidFill>
                  <a:srgbClr val="003C64"/>
                </a:solidFill>
              </a:rPr>
              <a:t>(4), 990-997.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10.1007/s10508-008-9460-8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2050" y="493842"/>
            <a:ext cx="8294750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Gender and Visuospatial Abilities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7130" y="1305560"/>
            <a:ext cx="8370950" cy="4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</a:rPr>
              <a:t>53 countries (</a:t>
            </a:r>
            <a:r>
              <a:rPr lang="en-US" sz="2400" i="1" dirty="0">
                <a:solidFill>
                  <a:srgbClr val="003C64"/>
                </a:solidFill>
              </a:rPr>
              <a:t>N </a:t>
            </a:r>
            <a:r>
              <a:rPr lang="en-US" sz="2400" dirty="0">
                <a:solidFill>
                  <a:srgbClr val="003C64"/>
                </a:solidFill>
              </a:rPr>
              <a:t>&gt; 200.000, 2010)</a:t>
            </a:r>
            <a:r>
              <a:rPr lang="en-US" sz="2400" baseline="30000" dirty="0">
                <a:solidFill>
                  <a:srgbClr val="003C64"/>
                </a:solidFill>
                <a:cs typeface="Microsoft Sans Serif" pitchFamily="34" charset="0"/>
              </a:rPr>
              <a:t>(1)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8168" y="1828800"/>
            <a:ext cx="108000" cy="293211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3/16</a:t>
            </a:r>
          </a:p>
        </p:txBody>
      </p:sp>
    </p:spTree>
    <p:extLst>
      <p:ext uri="{BB962C8B-B14F-4D97-AF65-F5344CB8AC3E}">
        <p14:creationId xmlns:p14="http://schemas.microsoft.com/office/powerpoint/2010/main" val="425826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7130" y="1686560"/>
            <a:ext cx="8370950" cy="159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STEM learning is aided by spatial ability</a:t>
            </a:r>
            <a:r>
              <a:rPr lang="es-ES" sz="2400" baseline="30000" dirty="0">
                <a:solidFill>
                  <a:srgbClr val="003C64"/>
                </a:solidFill>
                <a:cs typeface="Microsoft Sans Serif" pitchFamily="34" charset="0"/>
              </a:rPr>
              <a:t>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</a:rPr>
              <a:t>Mental rotation</a:t>
            </a:r>
          </a:p>
          <a:p>
            <a:pPr marL="557100"/>
            <a:r>
              <a:rPr lang="en-US" dirty="0">
                <a:solidFill>
                  <a:srgbClr val="003C64"/>
                </a:solidFill>
              </a:rPr>
              <a:t>Canada</a:t>
            </a:r>
            <a:r>
              <a:rPr lang="es-ES" dirty="0">
                <a:solidFill>
                  <a:srgbClr val="003C64"/>
                </a:solidFill>
              </a:rPr>
              <a:t> </a:t>
            </a:r>
            <a:r>
              <a:rPr lang="en-US" dirty="0">
                <a:solidFill>
                  <a:srgbClr val="003C64"/>
                </a:solidFill>
              </a:rPr>
              <a:t>(</a:t>
            </a:r>
            <a:r>
              <a:rPr lang="en-US" i="1" dirty="0">
                <a:solidFill>
                  <a:srgbClr val="003C64"/>
                </a:solidFill>
              </a:rPr>
              <a:t>N </a:t>
            </a:r>
            <a:r>
              <a:rPr lang="en-US" dirty="0">
                <a:solidFill>
                  <a:srgbClr val="003C64"/>
                </a:solidFill>
              </a:rPr>
              <a:t>&gt; 600, 1995): STEM students (biology</a:t>
            </a:r>
            <a:r>
              <a:rPr lang="es-ES" dirty="0">
                <a:solidFill>
                  <a:srgbClr val="003C64"/>
                </a:solidFill>
              </a:rPr>
              <a:t>, </a:t>
            </a:r>
            <a:r>
              <a:rPr lang="en-US" dirty="0">
                <a:solidFill>
                  <a:srgbClr val="003C64"/>
                </a:solidFill>
              </a:rPr>
              <a:t>physics</a:t>
            </a:r>
            <a:r>
              <a:rPr lang="es-ES" dirty="0">
                <a:solidFill>
                  <a:srgbClr val="003C64"/>
                </a:solidFill>
              </a:rPr>
              <a:t>, and </a:t>
            </a:r>
            <a:r>
              <a:rPr lang="en-US" dirty="0">
                <a:solidFill>
                  <a:srgbClr val="003C64"/>
                </a:solidFill>
              </a:rPr>
              <a:t>engineering</a:t>
            </a:r>
            <a:r>
              <a:rPr lang="en-AU" dirty="0">
                <a:solidFill>
                  <a:srgbClr val="003C64"/>
                </a:solidFill>
              </a:rPr>
              <a:t>) &gt; non-STEM students </a:t>
            </a:r>
            <a:r>
              <a:rPr lang="es-ES" dirty="0">
                <a:solidFill>
                  <a:srgbClr val="003C64"/>
                </a:solidFill>
              </a:rPr>
              <a:t>(</a:t>
            </a:r>
            <a:r>
              <a:rPr lang="en-US" dirty="0">
                <a:solidFill>
                  <a:srgbClr val="003C64"/>
                </a:solidFill>
              </a:rPr>
              <a:t>arts, social sciences, and humanities</a:t>
            </a:r>
            <a:r>
              <a:rPr lang="en-AU" dirty="0">
                <a:solidFill>
                  <a:srgbClr val="003C64"/>
                </a:solidFill>
              </a:rPr>
              <a:t>)</a:t>
            </a:r>
            <a:r>
              <a:rPr lang="en-AU" baseline="30000" dirty="0">
                <a:solidFill>
                  <a:srgbClr val="003C64"/>
                </a:solidFill>
              </a:rPr>
              <a:t>(2)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609" y="4939605"/>
            <a:ext cx="8359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Wai, J., </a:t>
            </a:r>
            <a:r>
              <a:rPr lang="en-US" sz="1400" dirty="0" err="1">
                <a:solidFill>
                  <a:srgbClr val="003C64"/>
                </a:solidFill>
              </a:rPr>
              <a:t>Lubinski</a:t>
            </a:r>
            <a:r>
              <a:rPr lang="en-US" sz="1400" dirty="0">
                <a:solidFill>
                  <a:srgbClr val="003C64"/>
                </a:solidFill>
              </a:rPr>
              <a:t>, D., &amp; </a:t>
            </a:r>
            <a:r>
              <a:rPr lang="en-US" sz="1400" dirty="0" err="1">
                <a:solidFill>
                  <a:srgbClr val="003C64"/>
                </a:solidFill>
              </a:rPr>
              <a:t>Benbow</a:t>
            </a:r>
            <a:r>
              <a:rPr lang="en-US" sz="1400" dirty="0">
                <a:solidFill>
                  <a:srgbClr val="003C64"/>
                </a:solidFill>
              </a:rPr>
              <a:t>, C. P. (2009). Spatial ability for STEM domains: Aligning over 50 years of cumulative psychological knowledge solidifies its importance. </a:t>
            </a:r>
            <a:r>
              <a:rPr lang="en-US" sz="1400" i="1" dirty="0">
                <a:solidFill>
                  <a:srgbClr val="003C64"/>
                </a:solidFill>
              </a:rPr>
              <a:t>Journal of Educational Psychology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101</a:t>
            </a:r>
            <a:r>
              <a:rPr lang="en-US" sz="1400" dirty="0">
                <a:solidFill>
                  <a:srgbClr val="003C64"/>
                </a:solidFill>
              </a:rPr>
              <a:t>(4), 817-835.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10.1037/a0016127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Peters, M., </a:t>
            </a:r>
            <a:r>
              <a:rPr lang="en-US" sz="1400" dirty="0" err="1">
                <a:solidFill>
                  <a:srgbClr val="003C64"/>
                </a:solidFill>
              </a:rPr>
              <a:t>Laeng</a:t>
            </a:r>
            <a:r>
              <a:rPr lang="en-US" sz="1400" dirty="0">
                <a:solidFill>
                  <a:srgbClr val="003C64"/>
                </a:solidFill>
              </a:rPr>
              <a:t>, B., Latham, K., Jackson, M., </a:t>
            </a:r>
            <a:r>
              <a:rPr lang="en-US" sz="1400" dirty="0" err="1">
                <a:solidFill>
                  <a:srgbClr val="003C64"/>
                </a:solidFill>
              </a:rPr>
              <a:t>Zaiyouna</a:t>
            </a:r>
            <a:r>
              <a:rPr lang="en-US" sz="1400" dirty="0">
                <a:solidFill>
                  <a:srgbClr val="003C64"/>
                </a:solidFill>
              </a:rPr>
              <a:t>, R., &amp; Richardson, C. (1995). A redrawn Vandenberg and </a:t>
            </a:r>
            <a:r>
              <a:rPr lang="en-US" sz="1400" dirty="0" err="1">
                <a:solidFill>
                  <a:srgbClr val="003C64"/>
                </a:solidFill>
              </a:rPr>
              <a:t>Kuse</a:t>
            </a:r>
            <a:r>
              <a:rPr lang="en-US" sz="1400" dirty="0">
                <a:solidFill>
                  <a:srgbClr val="003C64"/>
                </a:solidFill>
              </a:rPr>
              <a:t> Mental Rotations Test: Different versions and factors that affect performance. </a:t>
            </a:r>
            <a:r>
              <a:rPr lang="en-US" sz="1400" i="1" dirty="0">
                <a:solidFill>
                  <a:srgbClr val="003C64"/>
                </a:solidFill>
              </a:rPr>
              <a:t>Brain and Cognition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28</a:t>
            </a:r>
            <a:r>
              <a:rPr lang="en-US" sz="1400" dirty="0">
                <a:solidFill>
                  <a:srgbClr val="003C64"/>
                </a:solidFill>
              </a:rPr>
              <a:t>(1), 39-58.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10.1006/brcg.1995.1032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92050" y="493842"/>
            <a:ext cx="8294750" cy="420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3C64"/>
                </a:solidFill>
              </a:rPr>
              <a:t>STEM and Visuospatial Abilities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4/16</a:t>
            </a:r>
          </a:p>
        </p:txBody>
      </p:sp>
    </p:spTree>
    <p:extLst>
      <p:ext uri="{BB962C8B-B14F-4D97-AF65-F5344CB8AC3E}">
        <p14:creationId xmlns:p14="http://schemas.microsoft.com/office/powerpoint/2010/main" val="227644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A91D1E-DD89-4FC9-A7A4-1F5D57C94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35377"/>
            <a:ext cx="3357546" cy="3067758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7130" y="1187301"/>
            <a:ext cx="8289670" cy="37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Three Demanding Tasks for Working Memory</a:t>
            </a:r>
            <a:r>
              <a:rPr lang="es-ES" sz="2400" baseline="30000" dirty="0">
                <a:solidFill>
                  <a:srgbClr val="003C64"/>
                </a:solidFill>
                <a:cs typeface="Microsoft Sans Serif" pitchFamily="34" charset="0"/>
              </a:rPr>
              <a:t>(1,2)</a:t>
            </a:r>
            <a:endParaRPr lang="en-AU" baseline="30000" dirty="0">
              <a:solidFill>
                <a:srgbClr val="003C6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609" y="4724162"/>
            <a:ext cx="8359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AU" sz="1400" dirty="0">
                <a:solidFill>
                  <a:srgbClr val="003C64"/>
                </a:solidFill>
              </a:rPr>
              <a:t>Ayres, P., &amp; Paas, F. (2007). Making instructional animations more effective: A cognitive load approach. </a:t>
            </a:r>
            <a:r>
              <a:rPr lang="en-AU" sz="1400" i="1" dirty="0">
                <a:solidFill>
                  <a:srgbClr val="003C64"/>
                </a:solidFill>
              </a:rPr>
              <a:t>Applied Cognitive Psychology</a:t>
            </a:r>
            <a:r>
              <a:rPr lang="en-AU" sz="1400" dirty="0">
                <a:solidFill>
                  <a:srgbClr val="003C64"/>
                </a:solidFill>
              </a:rPr>
              <a:t>, </a:t>
            </a:r>
            <a:r>
              <a:rPr lang="en-AU" sz="1400" i="1" dirty="0">
                <a:solidFill>
                  <a:srgbClr val="003C64"/>
                </a:solidFill>
              </a:rPr>
              <a:t>21</a:t>
            </a:r>
            <a:r>
              <a:rPr lang="en-AU" sz="1400" dirty="0">
                <a:solidFill>
                  <a:srgbClr val="003C64"/>
                </a:solidFill>
              </a:rPr>
              <a:t>(6), 695-700</a:t>
            </a:r>
          </a:p>
          <a:p>
            <a:pPr marL="342900" indent="-342900">
              <a:buFontTx/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Lowe, R. K. (1999). Extracting information from an animation during complex visual learning. </a:t>
            </a:r>
            <a:r>
              <a:rPr lang="en-US" sz="1400" i="1" dirty="0">
                <a:solidFill>
                  <a:srgbClr val="003C64"/>
                </a:solidFill>
              </a:rPr>
              <a:t>European Journal of Psychology of Education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14</a:t>
            </a:r>
            <a:r>
              <a:rPr lang="en-US" sz="1400" dirty="0">
                <a:solidFill>
                  <a:srgbClr val="003C64"/>
                </a:solidFill>
              </a:rPr>
              <a:t>(2), 225-244.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10.1007/BF03172967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rgbClr val="003C64"/>
                </a:solidFill>
              </a:rPr>
              <a:t>Castro-Alonso, J. C., Ayres, P., Wong, M., &amp; Paas, F. (2018). Learning symbols from permanent and transient visual presentations: Don't overplay the hand. </a:t>
            </a:r>
            <a:r>
              <a:rPr lang="en-US" sz="1400" i="1" dirty="0">
                <a:solidFill>
                  <a:srgbClr val="003C64"/>
                </a:solidFill>
              </a:rPr>
              <a:t>Computers &amp; Education</a:t>
            </a:r>
            <a:r>
              <a:rPr lang="en-US" sz="1400" dirty="0">
                <a:solidFill>
                  <a:srgbClr val="003C64"/>
                </a:solidFill>
              </a:rPr>
              <a:t>, </a:t>
            </a:r>
            <a:r>
              <a:rPr lang="en-US" sz="1400" i="1" dirty="0">
                <a:solidFill>
                  <a:srgbClr val="003C64"/>
                </a:solidFill>
              </a:rPr>
              <a:t>116</a:t>
            </a:r>
            <a:r>
              <a:rPr lang="en-US" sz="1400" dirty="0">
                <a:solidFill>
                  <a:srgbClr val="003C64"/>
                </a:solidFill>
              </a:rPr>
              <a:t>, 1-13.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10.1016/j.compedu.2017.08.011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92050" y="493842"/>
            <a:ext cx="8294750" cy="420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3C64"/>
                </a:solidFill>
              </a:rPr>
              <a:t>The Transient Information Effect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5/16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5DD31DB-946E-477C-BC71-00932887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30" y="1710068"/>
            <a:ext cx="4555870" cy="156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557100">
              <a:spcAft>
                <a:spcPts val="300"/>
              </a:spcAft>
            </a:pPr>
            <a:r>
              <a:rPr lang="en-AU" dirty="0">
                <a:solidFill>
                  <a:srgbClr val="003C64"/>
                </a:solidFill>
              </a:rPr>
              <a:t>Process the current visible information</a:t>
            </a:r>
          </a:p>
          <a:p>
            <a:pPr marL="557100"/>
            <a:r>
              <a:rPr lang="en-AU" dirty="0">
                <a:solidFill>
                  <a:srgbClr val="003C64"/>
                </a:solidFill>
              </a:rPr>
              <a:t>Remember the previous elements</a:t>
            </a:r>
          </a:p>
          <a:p>
            <a:pPr marL="557100">
              <a:spcAft>
                <a:spcPts val="300"/>
              </a:spcAft>
            </a:pPr>
            <a:r>
              <a:rPr lang="en-AU" dirty="0">
                <a:solidFill>
                  <a:srgbClr val="003C64"/>
                </a:solidFill>
              </a:rPr>
              <a:t>(no longer visible)</a:t>
            </a:r>
            <a:endParaRPr lang="en-US" dirty="0">
              <a:solidFill>
                <a:srgbClr val="003C64"/>
              </a:solidFill>
            </a:endParaRPr>
          </a:p>
          <a:p>
            <a:pPr marL="557100">
              <a:spcAft>
                <a:spcPts val="300"/>
              </a:spcAft>
            </a:pPr>
            <a:r>
              <a:rPr lang="en-US" dirty="0">
                <a:solidFill>
                  <a:srgbClr val="003C64"/>
                </a:solidFill>
              </a:rPr>
              <a:t>I</a:t>
            </a:r>
            <a:r>
              <a:rPr lang="en-AU" dirty="0" err="1">
                <a:solidFill>
                  <a:srgbClr val="003C64"/>
                </a:solidFill>
              </a:rPr>
              <a:t>ntegrate</a:t>
            </a:r>
            <a:r>
              <a:rPr lang="en-AU" dirty="0">
                <a:solidFill>
                  <a:srgbClr val="003C64"/>
                </a:solidFill>
              </a:rPr>
              <a:t> both streams of information in order to comprehend the material</a:t>
            </a:r>
            <a:endParaRPr lang="en-US" dirty="0">
              <a:solidFill>
                <a:srgbClr val="003C64"/>
              </a:solidFill>
            </a:endParaRPr>
          </a:p>
          <a:p>
            <a:pPr marL="900000" indent="-342900">
              <a:buFont typeface="Arial" panose="020B0604020202020204" pitchFamily="34" charset="0"/>
              <a:buChar char="•"/>
            </a:pPr>
            <a:endParaRPr lang="en-AU" baseline="30000" dirty="0">
              <a:solidFill>
                <a:srgbClr val="00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0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09" y="5370493"/>
            <a:ext cx="8359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C64"/>
                </a:solidFill>
              </a:rPr>
              <a:t>Castro-Alonso, J. C., Ayres, P., &amp; Paas, F. (2018). Computerized and adaptable tests to measure visuospatial abilities in STEM students. In T. Andre (Ed.), </a:t>
            </a:r>
            <a:r>
              <a:rPr lang="en-US" sz="1400" i="1" dirty="0">
                <a:solidFill>
                  <a:srgbClr val="003C64"/>
                </a:solidFill>
              </a:rPr>
              <a:t>Advances in Human Factors in Training, Education, and Learning Sciences: Proceedings of the AHFE 2017 International Conference on Human Factors in Training, Education, and Learning Sciences</a:t>
            </a:r>
            <a:r>
              <a:rPr lang="en-US" sz="1400" dirty="0">
                <a:solidFill>
                  <a:srgbClr val="003C64"/>
                </a:solidFill>
              </a:rPr>
              <a:t> (pp. 337-349). Cham, Switzerland: Springer. </a:t>
            </a:r>
            <a:r>
              <a:rPr lang="en-US" sz="1400" dirty="0" err="1">
                <a:solidFill>
                  <a:srgbClr val="003C64"/>
                </a:solidFill>
              </a:rPr>
              <a:t>doi</a:t>
            </a:r>
            <a:r>
              <a:rPr lang="en-US" sz="1400" dirty="0">
                <a:solidFill>
                  <a:srgbClr val="003C64"/>
                </a:solidFill>
              </a:rPr>
              <a:t>: 10.1007/978-3-319-60018-5_33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92049" y="493842"/>
            <a:ext cx="8382509" cy="42055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4000" b="1" dirty="0">
                <a:solidFill>
                  <a:srgbClr val="003C64"/>
                </a:solidFill>
              </a:rPr>
              <a:t>PAI 82140021 Project</a:t>
            </a:r>
            <a:endParaRPr lang="es-ES" sz="4000" b="1" dirty="0">
              <a:solidFill>
                <a:srgbClr val="003C6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3708" y="64023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6/16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2BE9F5-B0DD-47F6-8E8A-519CB1BB2D1D}"/>
              </a:ext>
            </a:extLst>
          </p:cNvPr>
          <p:cNvGrpSpPr/>
          <p:nvPr/>
        </p:nvGrpSpPr>
        <p:grpSpPr>
          <a:xfrm>
            <a:off x="3306304" y="1143000"/>
            <a:ext cx="5456696" cy="4212000"/>
            <a:chOff x="3306304" y="1143000"/>
            <a:chExt cx="5456696" cy="42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C4EACB-3F22-4779-955F-5A2270798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304" y="2466452"/>
              <a:ext cx="1799096" cy="2888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AE00F6-E99C-4752-BDD3-DE871A0B0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464" y="1143000"/>
              <a:ext cx="3487536" cy="4212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C2C09079-9A9D-4C3F-8EA0-2103EB36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09" y="1066800"/>
            <a:ext cx="8370950" cy="4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4"/>
                </a:solidFill>
                <a:cs typeface="Microsoft Sans Serif" pitchFamily="34" charset="0"/>
              </a:rPr>
              <a:t>Battery of 9 computer instruments</a:t>
            </a:r>
          </a:p>
        </p:txBody>
      </p:sp>
    </p:spTree>
    <p:extLst>
      <p:ext uri="{BB962C8B-B14F-4D97-AF65-F5344CB8AC3E}">
        <p14:creationId xmlns:p14="http://schemas.microsoft.com/office/powerpoint/2010/main" val="196319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10789</TotalTime>
  <Words>1274</Words>
  <Application>Microsoft Office PowerPoint</Application>
  <PresentationFormat>On-screen Show (4:3)</PresentationFormat>
  <Paragraphs>144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Microsoft Sans Serif</vt:lpstr>
      <vt:lpstr>Symbol</vt:lpstr>
      <vt:lpstr>Office Theme</vt:lpstr>
      <vt:lpstr> Visuospatial Tests Correlate with STEM Animation Learning: Perspectives to Cognitive Load Measurement? </vt:lpstr>
      <vt:lpstr>jccastro@ciae.uchile.cl</vt:lpstr>
      <vt:lpstr>PowerPoint Presentation</vt:lpstr>
      <vt:lpstr>Outline</vt:lpstr>
      <vt:lpstr>Cognitive Load and Visuospatial Abilities</vt:lpstr>
      <vt:lpstr>Gender and Visuospatial Abilities</vt:lpstr>
      <vt:lpstr>PowerPoint Presentation</vt:lpstr>
      <vt:lpstr>PowerPoint Presentation</vt:lpstr>
      <vt:lpstr>PAI 82140021 Project</vt:lpstr>
      <vt:lpstr>1 - Novel Card Rotations Test</vt:lpstr>
      <vt:lpstr>2 - Corsi Tapping Test(1)</vt:lpstr>
      <vt:lpstr>Corsi Tapping Test</vt:lpstr>
      <vt:lpstr>3 - Visual Patterns Test(1)</vt:lpstr>
      <vt:lpstr>Experiment</vt:lpstr>
      <vt:lpstr>Hypotheses</vt:lpstr>
      <vt:lpstr>Methods</vt:lpstr>
      <vt:lpstr>Results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Pointing and Spatial Ability Help to Learn about Biological Cycles</dc:title>
  <dc:creator>CrisCastro</dc:creator>
  <cp:lastModifiedBy>CrisCastro</cp:lastModifiedBy>
  <cp:revision>482</cp:revision>
  <cp:lastPrinted>2016-06-06T22:04:52Z</cp:lastPrinted>
  <dcterms:created xsi:type="dcterms:W3CDTF">2006-08-16T00:00:00Z</dcterms:created>
  <dcterms:modified xsi:type="dcterms:W3CDTF">2017-11-10T18:42:55Z</dcterms:modified>
</cp:coreProperties>
</file>